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ATCD personnel et familiaux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sommeil trop bas : baisse performance cognitive, baisse capacité aérobie et anaérobie, baisse développement puissance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glucide 4gr/kg/j</a:t>
            </a:r>
          </a:p>
          <a:p>
            <a:r>
              <a:t>majorer protéine chez les master pour lutter contre majoration du catabolisme et baisse de l’anabolisme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limiter fruit crus et les crudités &gt; faire légumes cuits et fruits mixés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seuil élevé glucides car seulement 75% des glucides ingérés sont oxydés (=utilisables)</a:t>
            </a:r>
          </a:p>
          <a:p>
            <a:endParaRPr/>
          </a:p>
          <a:p>
            <a:r>
              <a:t>emballées = 15gr glucide (riz/semoule)</a:t>
            </a:r>
          </a:p>
          <a:p>
            <a:r>
              <a:t>gel = 25gr</a:t>
            </a:r>
          </a:p>
          <a:p>
            <a:r>
              <a:t>bidon = 40 gr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0" name="Shape 3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favoriser index glycémique élevé dans les 24h qui suivent effort pour favoriser pic insuline qui permet augmenter stockage hépatique de glycogène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 resynthétise plus de glucose en prenant du sucre immédiatement après effort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hape 3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 resynthétise plus de glucose/sucrose (bcp mieux que fructose) en prenant du sucre immédiatement après effort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 resynthétise plus de glucose en prenant du sucre immédiatement après effort</a:t>
            </a:r>
          </a:p>
          <a:p>
            <a:r>
              <a:t>apport de créatine après effort : statistiquement non significatif sur resynthèse glycogene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 Saisissez une citation ici. »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ue de face d’une moto Ducati rouge sur un arrière-plan noir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ue de profil d’une moto Ducati rouge"/>
          <p:cNvSpPr>
            <a:spLocks noGrp="1"/>
          </p:cNvSpPr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Vue de face d’une moto Ducati rouge"/>
          <p:cNvSpPr>
            <a:spLocks noGrp="1"/>
          </p:cNvSpPr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Vue de face d’une moto Ducati rouge"/>
          <p:cNvSpPr>
            <a:spLocks noGrp="1"/>
          </p:cNvSpPr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ros plan sur les composants d’un moteur de moto Ducati"/>
          <p:cNvSpPr>
            <a:spLocks noGrp="1"/>
          </p:cNvSpPr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ros plan sur les composants du bouchon d’essence d’une moto Ducati"/>
          <p:cNvSpPr>
            <a:spLocks noGrp="1"/>
          </p:cNvSpPr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Photo en noir et blanc de composants d’un moteur de moto Ducati"/>
          <p:cNvSpPr>
            <a:spLocks noGrp="1"/>
          </p:cNvSpPr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32" Type="http://schemas.openxmlformats.org/officeDocument/2006/relationships/image" Target="../media/image50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31" Type="http://schemas.openxmlformats.org/officeDocument/2006/relationships/image" Target="../media/image49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32" Type="http://schemas.openxmlformats.org/officeDocument/2006/relationships/image" Target="../media/image50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31" Type="http://schemas.openxmlformats.org/officeDocument/2006/relationships/image" Target="../media/image49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2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résentation…"/>
          <p:cNvSpPr txBox="1">
            <a:spLocks noGrp="1"/>
          </p:cNvSpPr>
          <p:nvPr>
            <p:ph type="ctrTitle"/>
          </p:nvPr>
        </p:nvSpPr>
        <p:spPr>
          <a:xfrm>
            <a:off x="786213" y="1399726"/>
            <a:ext cx="23050501" cy="4559301"/>
          </a:xfrm>
          <a:prstGeom prst="rect">
            <a:avLst/>
          </a:prstGeom>
        </p:spPr>
        <p:txBody>
          <a:bodyPr anchor="ctr"/>
          <a:lstStyle/>
          <a:p>
            <a:pPr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t>Présentation </a:t>
            </a:r>
          </a:p>
          <a:p>
            <a:pPr>
              <a:defRPr b="1">
                <a:latin typeface="Gill Sans"/>
                <a:ea typeface="Gill Sans"/>
                <a:cs typeface="Gill Sans"/>
                <a:sym typeface="Gill Sans"/>
              </a:defRPr>
            </a:pPr>
            <a:r>
              <a:t>Cyclo TAC</a:t>
            </a:r>
          </a:p>
        </p:txBody>
      </p:sp>
      <p:sp>
        <p:nvSpPr>
          <p:cNvPr id="120" name="Dr DUPERRON Laurent…"/>
          <p:cNvSpPr txBox="1">
            <a:spLocks noGrp="1"/>
          </p:cNvSpPr>
          <p:nvPr>
            <p:ph type="subTitle" sz="quarter" idx="1"/>
          </p:nvPr>
        </p:nvSpPr>
        <p:spPr>
          <a:xfrm>
            <a:off x="6381106" y="7410450"/>
            <a:ext cx="11621788" cy="1816100"/>
          </a:xfrm>
          <a:prstGeom prst="rect">
            <a:avLst/>
          </a:prstGeom>
        </p:spPr>
        <p:txBody>
          <a:bodyPr/>
          <a:lstStyle/>
          <a:p>
            <a:pPr>
              <a:defRPr sz="4500" b="1">
                <a:latin typeface="Gill Sans"/>
                <a:ea typeface="Gill Sans"/>
                <a:cs typeface="Gill Sans"/>
                <a:sym typeface="Gill Sans"/>
              </a:defRPr>
            </a:pPr>
            <a:r>
              <a:t>Dr DUPERRON Laurent</a:t>
            </a:r>
          </a:p>
          <a:p>
            <a:pPr>
              <a:defRPr sz="4500" b="1">
                <a:latin typeface="Gill Sans"/>
                <a:ea typeface="Gill Sans"/>
                <a:cs typeface="Gill Sans"/>
                <a:sym typeface="Gill Sans"/>
              </a:defRPr>
            </a:pPr>
            <a:r>
              <a:t>Mardi 9 Juillet 2024</a:t>
            </a:r>
          </a:p>
        </p:txBody>
      </p:sp>
      <p:pic>
        <p:nvPicPr>
          <p:cNvPr id="12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8178" y="10257207"/>
            <a:ext cx="10787643" cy="2511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205" name="Quotidienne…"/>
          <p:cNvSpPr txBox="1">
            <a:spLocks noGrp="1"/>
          </p:cNvSpPr>
          <p:nvPr>
            <p:ph type="body" sz="quarter" idx="1"/>
          </p:nvPr>
        </p:nvSpPr>
        <p:spPr>
          <a:xfrm>
            <a:off x="447237" y="3445274"/>
            <a:ext cx="9531452" cy="5805685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581913" indent="-581913" defTabSz="652145">
              <a:lnSpc>
                <a:spcPct val="100000"/>
              </a:lnSpc>
              <a:spcBef>
                <a:spcPts val="5100"/>
              </a:spcBef>
              <a:defRPr sz="5056"/>
            </a:pPr>
            <a:r>
              <a:rPr b="1" u="sng">
                <a:latin typeface="Gill Sans"/>
                <a:ea typeface="Gill Sans"/>
                <a:cs typeface="Gill Sans"/>
                <a:sym typeface="Gill Sans"/>
              </a:rPr>
              <a:t>Quotidienne</a:t>
            </a:r>
            <a:r>
              <a:t> </a:t>
            </a:r>
          </a:p>
          <a:p>
            <a:pPr marL="0" indent="0" defTabSz="652145">
              <a:lnSpc>
                <a:spcPct val="100000"/>
              </a:lnSpc>
              <a:spcBef>
                <a:spcPts val="5100"/>
              </a:spcBef>
              <a:buSzTx/>
              <a:buNone/>
              <a:defRPr sz="3950"/>
            </a:pPr>
            <a:r>
              <a:t>         - glucides : 2*/j </a:t>
            </a:r>
          </a:p>
          <a:p>
            <a:pPr marL="0" indent="0" defTabSz="652145">
              <a:lnSpc>
                <a:spcPct val="100000"/>
              </a:lnSpc>
              <a:spcBef>
                <a:spcPts val="5100"/>
              </a:spcBef>
              <a:buSzTx/>
              <a:buNone/>
              <a:defRPr sz="3950"/>
            </a:pPr>
            <a:r>
              <a:t>        - protéines : 2*/j (</a:t>
            </a:r>
            <a:r>
              <a:rPr b="1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rPr>
              <a:t>40-45 gr</a:t>
            </a:r>
            <a:r>
              <a:t>/repas)</a:t>
            </a:r>
          </a:p>
          <a:p>
            <a:pPr marL="0" indent="0" defTabSz="652145">
              <a:lnSpc>
                <a:spcPct val="100000"/>
              </a:lnSpc>
              <a:spcBef>
                <a:spcPts val="5100"/>
              </a:spcBef>
              <a:buSzTx/>
              <a:buNone/>
              <a:defRPr sz="3950"/>
            </a:pPr>
            <a:r>
              <a:t>        - fruits/légumes : 5 portions/j</a:t>
            </a:r>
          </a:p>
          <a:p>
            <a:pPr marL="0" indent="0" defTabSz="652145">
              <a:lnSpc>
                <a:spcPct val="100000"/>
              </a:lnSpc>
              <a:spcBef>
                <a:spcPts val="5100"/>
              </a:spcBef>
              <a:buSzTx/>
              <a:buNone/>
              <a:defRPr sz="3950"/>
            </a:pPr>
            <a:r>
              <a:t>        - 3 repas/j + collation</a:t>
            </a:r>
          </a:p>
        </p:txBody>
      </p:sp>
      <p:pic>
        <p:nvPicPr>
          <p:cNvPr id="206" name="IMG_7306.HEIC.pdf" descr="IMG_7306.HEIC.pdf"/>
          <p:cNvPicPr>
            <a:picLocks noChangeAspect="1"/>
          </p:cNvPicPr>
          <p:nvPr/>
        </p:nvPicPr>
        <p:blipFill>
          <a:blip r:embed="rId3">
            <a:extLst/>
          </a:blip>
          <a:srcRect l="6549" t="1909" r="4503" b="3339"/>
          <a:stretch>
            <a:fillRect/>
          </a:stretch>
        </p:blipFill>
        <p:spPr>
          <a:xfrm rot="5400000">
            <a:off x="2257251" y="8587578"/>
            <a:ext cx="3878779" cy="584361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&gt; étape de plaine : 3000 - 4000 Kcal…"/>
          <p:cNvSpPr txBox="1"/>
          <p:nvPr/>
        </p:nvSpPr>
        <p:spPr>
          <a:xfrm>
            <a:off x="11101418" y="4413445"/>
            <a:ext cx="10077414" cy="237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6500"/>
              </a:spcBef>
            </a:pPr>
            <a:r>
              <a:t>&gt; étape de plaine : </a:t>
            </a:r>
            <a:r>
              <a:rPr>
                <a:solidFill>
                  <a:srgbClr val="009051"/>
                </a:solidFill>
              </a:rPr>
              <a:t>3000 - 4000 Kcal</a:t>
            </a:r>
          </a:p>
          <a:p>
            <a:pPr algn="l">
              <a:spcBef>
                <a:spcPts val="6500"/>
              </a:spcBef>
            </a:pPr>
            <a:r>
              <a:t>&gt; étape de montagne : </a:t>
            </a:r>
            <a:r>
              <a:rPr>
                <a:solidFill>
                  <a:srgbClr val="FF2600"/>
                </a:solidFill>
              </a:rPr>
              <a:t>6000 -7000 Kcal</a:t>
            </a:r>
          </a:p>
        </p:txBody>
      </p:sp>
      <p:sp>
        <p:nvSpPr>
          <p:cNvPr id="208" name="On ne gagne pas une course avec la diététique mais on en perd"/>
          <p:cNvSpPr txBox="1"/>
          <p:nvPr/>
        </p:nvSpPr>
        <p:spPr>
          <a:xfrm>
            <a:off x="12333569" y="9479475"/>
            <a:ext cx="895154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On ne gagne pas une course avec la diététique mais on en perd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213" name="48 heures avant effort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559145" cy="6430363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>
              <a:lnSpc>
                <a:spcPct val="100000"/>
              </a:lnSpc>
              <a:defRPr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48 heures avant effort</a:t>
            </a:r>
          </a:p>
          <a:p>
            <a:pPr marL="0" lvl="6" indent="0">
              <a:spcBef>
                <a:spcPts val="6500"/>
              </a:spcBef>
              <a:buSzTx/>
              <a:buNone/>
              <a:defRPr sz="6400"/>
            </a:pPr>
            <a:r>
              <a:t>      - majorer les glucides :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8-10 gr/kg/j</a:t>
            </a:r>
            <a:r>
              <a:t> avec index glycémique élevé </a:t>
            </a:r>
          </a:p>
          <a:p>
            <a:pPr marL="0" lvl="3" indent="0">
              <a:lnSpc>
                <a:spcPct val="100000"/>
              </a:lnSpc>
              <a:buSzTx/>
              <a:buNone/>
            </a:pPr>
            <a:r>
              <a:t>       </a:t>
            </a:r>
            <a:r>
              <a:rPr sz="4000"/>
              <a:t>(favoriser pic insuline &gt;&gt; stockage glycogène)</a:t>
            </a:r>
          </a:p>
          <a:p>
            <a:pPr marL="0" lvl="3" indent="0">
              <a:lnSpc>
                <a:spcPct val="100000"/>
              </a:lnSpc>
              <a:buSzTx/>
              <a:buNone/>
              <a:defRPr sz="5000"/>
            </a:pPr>
            <a:r>
              <a:t>       - hydratation (3gr/gr de glucide pris)</a:t>
            </a:r>
          </a:p>
        </p:txBody>
      </p:sp>
      <p:grpSp>
        <p:nvGrpSpPr>
          <p:cNvPr id="246" name="Grouper"/>
          <p:cNvGrpSpPr/>
          <p:nvPr/>
        </p:nvGrpSpPr>
        <p:grpSpPr>
          <a:xfrm>
            <a:off x="11694968" y="7658518"/>
            <a:ext cx="11596161" cy="5272078"/>
            <a:chOff x="0" y="0"/>
            <a:chExt cx="11596159" cy="5272077"/>
          </a:xfrm>
        </p:grpSpPr>
        <p:pic>
          <p:nvPicPr>
            <p:cNvPr id="214" name="page8image32829136.png" descr="page8image3282913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23328"/>
              <a:ext cx="11596159" cy="1048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age8image16136208.jpg" descr="page8image16136208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37007" y="3785037"/>
              <a:ext cx="608500" cy="618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page8image16130592.jpg" descr="page8image16130592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7595" y="3753777"/>
              <a:ext cx="656806" cy="680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page8image16129136.jpg" descr="page8image16129136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55386" y="3811695"/>
              <a:ext cx="883008" cy="564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age8image16126016.jpg" descr="page8image16126016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868044" y="3926517"/>
              <a:ext cx="1164805" cy="492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page8image16124560.jpg" descr="page8image16124560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262007" y="3785037"/>
              <a:ext cx="1001024" cy="618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page8image16123312.jpg" descr="page8image16123312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127416" y="3801833"/>
              <a:ext cx="644955" cy="584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page8image16127680.jpg" descr="page8image16127680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489928" y="3572661"/>
              <a:ext cx="1001024" cy="782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page8image16127888.jpg" descr="page8image16127888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21010" y="3580130"/>
              <a:ext cx="990466" cy="866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page8image16126640.jpg" descr="page8image16126640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049" y="3644852"/>
              <a:ext cx="927122" cy="638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page8image16129760.jpg" descr="page8image16129760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716826" y="3045994"/>
              <a:ext cx="846503" cy="1168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page8image16125392.jpg" descr="page8image16125392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701844" y="3045994"/>
              <a:ext cx="752447" cy="407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page8image16131632.jpg" descr="page8image16131632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088085" y="2774662"/>
              <a:ext cx="953996" cy="1647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page8image16125808.jpg" descr="page8image16125808.jp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660016" y="2989492"/>
              <a:ext cx="1028585" cy="782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page8image16122064.jpg" descr="page8image16122064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7202172" y="2365417"/>
              <a:ext cx="497153" cy="584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page8image16126432.jpg" descr="page8image16126432.jp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9467991" y="2754220"/>
              <a:ext cx="779321" cy="724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page8image16123104.jpg" descr="page8image16123104.jp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088397" y="3045994"/>
              <a:ext cx="883008" cy="705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page8image16134128.jpg" descr="page8image16134128.jp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73085" y="2770612"/>
              <a:ext cx="839785" cy="691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page8image16122064.jpg" descr="page8image16122064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7791749" y="2360629"/>
              <a:ext cx="497153" cy="584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page8image16121856.jpg" descr="page8image16121856.jpg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3180721" y="2674632"/>
              <a:ext cx="831496" cy="691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page8image16238000.jpg" descr="page8image16238000.jp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340581" y="1615185"/>
              <a:ext cx="779321" cy="587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page8image16252560.jpg" descr="page8image16252560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047585" y="2306883"/>
              <a:ext cx="1310064" cy="638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page8image16245696.jpg" descr="page8image16245696.jp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305089" y="2386149"/>
              <a:ext cx="693389" cy="1168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page8image16245904.jpg" descr="page8image16245904.jpg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4137007" y="2078462"/>
              <a:ext cx="893532" cy="866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8" name="page8image16239872.jpg" descr="page8image16239872.jpg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492566" y="1380958"/>
              <a:ext cx="1164052" cy="1098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page8image16244240.jpg" descr="page8image16244240.jp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1822713" y="1375936"/>
              <a:ext cx="1484740" cy="1108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page8image16250896.jpg" descr="page8image16250896.jpg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9467991" y="1807324"/>
              <a:ext cx="1041334" cy="853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age8image16250272.jpg" descr="page8image16250272.jpg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3370964" y="1375936"/>
              <a:ext cx="752447" cy="772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2" name="page8image16252352.jpg" descr="page8image16252352.jpg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7510929" y="1499027"/>
              <a:ext cx="550900" cy="819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page8image16249440.jpg" descr="page8image16249440.jpg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8602160" y="1447954"/>
              <a:ext cx="550900" cy="719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page8image16236544.jpg" descr="page8image16236544.jpg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9577602" y="0"/>
              <a:ext cx="1686653" cy="16913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" name="Index Glycémique"/>
            <p:cNvSpPr txBox="1"/>
            <p:nvPr/>
          </p:nvSpPr>
          <p:spPr>
            <a:xfrm>
              <a:off x="3334857" y="4053194"/>
              <a:ext cx="5818202" cy="1210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u="sng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sz="4000" dirty="0"/>
                <a:t>Index </a:t>
              </a:r>
              <a:r>
                <a:rPr sz="4000" dirty="0" err="1"/>
                <a:t>Glycémique</a:t>
              </a:r>
              <a:endParaRPr sz="4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251" name="Diner de la veille : 1/3 légumes, 1/3 féculents, 1/3 protéines + 1 yaourt et 1 frui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552450" indent="-552450" defTabSz="619125">
              <a:spcBef>
                <a:spcPts val="4800"/>
              </a:spcBef>
              <a:defRPr sz="4800"/>
            </a:pPr>
            <a:r>
              <a:rPr b="1" u="sng" dirty="0">
                <a:latin typeface="Gill Sans"/>
                <a:ea typeface="Gill Sans"/>
                <a:cs typeface="Gill Sans"/>
                <a:sym typeface="Gill Sans"/>
              </a:rPr>
              <a:t>Diner de la </a:t>
            </a:r>
            <a:r>
              <a:rPr b="1" u="sng" dirty="0" err="1">
                <a:latin typeface="Gill Sans"/>
                <a:ea typeface="Gill Sans"/>
                <a:cs typeface="Gill Sans"/>
                <a:sym typeface="Gill Sans"/>
              </a:rPr>
              <a:t>veille</a:t>
            </a:r>
            <a:r>
              <a:rPr dirty="0"/>
              <a:t> : 1/3 </a:t>
            </a:r>
            <a:r>
              <a:rPr dirty="0" err="1"/>
              <a:t>légumes</a:t>
            </a:r>
            <a:r>
              <a:rPr dirty="0"/>
              <a:t>, 1/3 </a:t>
            </a:r>
            <a:r>
              <a:rPr dirty="0" err="1"/>
              <a:t>féculents</a:t>
            </a:r>
            <a:r>
              <a:rPr dirty="0"/>
              <a:t>, 1/3 </a:t>
            </a:r>
            <a:r>
              <a:rPr dirty="0" err="1"/>
              <a:t>protéines</a:t>
            </a:r>
            <a:r>
              <a:rPr dirty="0"/>
              <a:t> + 1 </a:t>
            </a:r>
            <a:r>
              <a:rPr dirty="0" err="1"/>
              <a:t>yaourt</a:t>
            </a:r>
            <a:r>
              <a:rPr dirty="0"/>
              <a:t> et 1 fruit</a:t>
            </a:r>
          </a:p>
          <a:p>
            <a:pPr marL="552450" indent="-552450" defTabSz="619125">
              <a:spcBef>
                <a:spcPts val="4800"/>
              </a:spcBef>
              <a:defRPr sz="4800"/>
            </a:pPr>
            <a:r>
              <a:rPr b="1" u="sng" dirty="0">
                <a:latin typeface="Gill Sans"/>
                <a:ea typeface="Gill Sans"/>
                <a:cs typeface="Gill Sans"/>
                <a:sym typeface="Gill Sans"/>
              </a:rPr>
              <a:t>Petit </a:t>
            </a:r>
            <a:r>
              <a:rPr b="1" u="sng" dirty="0" err="1">
                <a:latin typeface="Gill Sans"/>
                <a:ea typeface="Gill Sans"/>
                <a:cs typeface="Gill Sans"/>
                <a:sym typeface="Gill Sans"/>
              </a:rPr>
              <a:t>déjeuner</a:t>
            </a:r>
            <a:r>
              <a:rPr dirty="0"/>
              <a:t> (</a:t>
            </a:r>
            <a:r>
              <a:rPr b="1" dirty="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rPr>
              <a:t>3h </a:t>
            </a:r>
            <a:r>
              <a:rPr b="1" dirty="0" err="1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rPr>
              <a:t>avant</a:t>
            </a:r>
            <a:r>
              <a:rPr b="1" dirty="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rPr>
              <a:t> effort</a:t>
            </a:r>
            <a:r>
              <a:rPr dirty="0"/>
              <a:t>) : </a:t>
            </a:r>
          </a:p>
          <a:p>
            <a:pPr marL="0" indent="0" defTabSz="619125">
              <a:spcBef>
                <a:spcPts val="4800"/>
              </a:spcBef>
              <a:buSzTx/>
              <a:buNone/>
              <a:defRPr sz="4800"/>
            </a:pPr>
            <a:r>
              <a:rPr dirty="0"/>
              <a:t>   - </a:t>
            </a:r>
            <a:r>
              <a:rPr u="sng" dirty="0" err="1"/>
              <a:t>Glucides</a:t>
            </a:r>
            <a:r>
              <a:rPr dirty="0"/>
              <a:t> : * </a:t>
            </a:r>
            <a:r>
              <a:rPr dirty="0" err="1"/>
              <a:t>céréales</a:t>
            </a:r>
            <a:r>
              <a:rPr dirty="0"/>
              <a:t> (muesli, </a:t>
            </a:r>
            <a:r>
              <a:rPr dirty="0" err="1"/>
              <a:t>pâtes</a:t>
            </a:r>
            <a:r>
              <a:rPr dirty="0"/>
              <a:t> </a:t>
            </a:r>
            <a:r>
              <a:rPr dirty="0" err="1"/>
              <a:t>complètes</a:t>
            </a:r>
            <a:r>
              <a:rPr dirty="0"/>
              <a:t>/</a:t>
            </a:r>
            <a:r>
              <a:rPr dirty="0" err="1"/>
              <a:t>riz</a:t>
            </a:r>
            <a:r>
              <a:rPr dirty="0"/>
              <a:t> </a:t>
            </a:r>
            <a:r>
              <a:rPr dirty="0" err="1"/>
              <a:t>complet</a:t>
            </a:r>
            <a:r>
              <a:rPr dirty="0"/>
              <a:t>/pain </a:t>
            </a:r>
            <a:r>
              <a:rPr dirty="0" err="1"/>
              <a:t>céréales</a:t>
            </a:r>
            <a:r>
              <a:rPr dirty="0"/>
              <a:t>) </a:t>
            </a:r>
            <a:r>
              <a:rPr sz="3750" dirty="0" err="1"/>
              <a:t>si</a:t>
            </a:r>
            <a:r>
              <a:rPr sz="3750" dirty="0"/>
              <a:t> </a:t>
            </a:r>
            <a:r>
              <a:rPr sz="3750" dirty="0" err="1"/>
              <a:t>étape</a:t>
            </a:r>
            <a:r>
              <a:rPr sz="3750" dirty="0"/>
              <a:t> plate</a:t>
            </a:r>
          </a:p>
          <a:p>
            <a:pPr marL="0" indent="0" defTabSz="619125">
              <a:spcBef>
                <a:spcPts val="4800"/>
              </a:spcBef>
              <a:buSzTx/>
              <a:buNone/>
              <a:defRPr sz="4800"/>
            </a:pPr>
            <a:r>
              <a:rPr dirty="0"/>
              <a:t>                  * </a:t>
            </a:r>
            <a:r>
              <a:rPr dirty="0" err="1"/>
              <a:t>riz</a:t>
            </a:r>
            <a:r>
              <a:rPr dirty="0"/>
              <a:t> blanc/pain blanc/</a:t>
            </a:r>
            <a:r>
              <a:rPr dirty="0" err="1"/>
              <a:t>céréales</a:t>
            </a:r>
            <a:r>
              <a:rPr dirty="0"/>
              <a:t> simples (</a:t>
            </a:r>
            <a:r>
              <a:rPr dirty="0" err="1"/>
              <a:t>riz</a:t>
            </a:r>
            <a:r>
              <a:rPr dirty="0"/>
              <a:t> soufflé, cornflakes) </a:t>
            </a:r>
            <a:r>
              <a:rPr sz="3750" dirty="0"/>
              <a:t>pour </a:t>
            </a:r>
            <a:r>
              <a:rPr sz="3750" dirty="0" err="1"/>
              <a:t>éviter</a:t>
            </a:r>
            <a:r>
              <a:rPr sz="3750" dirty="0"/>
              <a:t> trouble </a:t>
            </a:r>
            <a:r>
              <a:rPr sz="3750" dirty="0" err="1"/>
              <a:t>digestif</a:t>
            </a:r>
            <a:r>
              <a:rPr sz="3750" dirty="0"/>
              <a:t> </a:t>
            </a:r>
            <a:r>
              <a:rPr sz="3750" dirty="0" err="1"/>
              <a:t>lors</a:t>
            </a:r>
            <a:r>
              <a:rPr sz="3750" dirty="0"/>
              <a:t> </a:t>
            </a:r>
            <a:r>
              <a:rPr sz="3750" dirty="0" err="1"/>
              <a:t>étapes</a:t>
            </a:r>
            <a:r>
              <a:rPr sz="3750" dirty="0"/>
              <a:t> </a:t>
            </a:r>
            <a:r>
              <a:rPr sz="3750" dirty="0" err="1"/>
              <a:t>montagneuses</a:t>
            </a:r>
            <a:endParaRPr sz="3750" dirty="0"/>
          </a:p>
          <a:p>
            <a:pPr marL="0" indent="0" defTabSz="619125">
              <a:spcBef>
                <a:spcPts val="4800"/>
              </a:spcBef>
              <a:buSzTx/>
              <a:buNone/>
              <a:defRPr sz="4800"/>
            </a:pPr>
            <a:r>
              <a:rPr lang="fr-FR" dirty="0" smtClean="0"/>
              <a:t>   </a:t>
            </a:r>
            <a:r>
              <a:rPr dirty="0" smtClean="0"/>
              <a:t>- </a:t>
            </a:r>
            <a:r>
              <a:rPr u="sng" dirty="0" err="1"/>
              <a:t>Protéines</a:t>
            </a:r>
            <a:r>
              <a:rPr dirty="0"/>
              <a:t> 30-40gr : (3 </a:t>
            </a:r>
            <a:r>
              <a:rPr dirty="0" err="1"/>
              <a:t>oeufs</a:t>
            </a:r>
            <a:r>
              <a:rPr dirty="0"/>
              <a:t>, 2 tranches </a:t>
            </a:r>
            <a:r>
              <a:rPr dirty="0" err="1"/>
              <a:t>jambon</a:t>
            </a:r>
            <a:r>
              <a:rPr dirty="0"/>
              <a:t> blanc) +/- </a:t>
            </a:r>
            <a:r>
              <a:rPr dirty="0" err="1"/>
              <a:t>laitage</a:t>
            </a:r>
            <a:endParaRPr dirty="0"/>
          </a:p>
          <a:p>
            <a:pPr marL="0" indent="0" defTabSz="619125">
              <a:spcBef>
                <a:spcPts val="4800"/>
              </a:spcBef>
              <a:buSzTx/>
              <a:buNone/>
              <a:defRPr sz="4800"/>
            </a:pPr>
            <a:r>
              <a:rPr lang="fr-FR" dirty="0" smtClean="0"/>
              <a:t>   </a:t>
            </a:r>
            <a:r>
              <a:rPr dirty="0" smtClean="0"/>
              <a:t>- </a:t>
            </a:r>
            <a:r>
              <a:rPr u="sng" dirty="0" err="1"/>
              <a:t>Lipides</a:t>
            </a:r>
            <a:r>
              <a:rPr dirty="0"/>
              <a:t> : 1 </a:t>
            </a:r>
            <a:r>
              <a:rPr dirty="0" err="1"/>
              <a:t>poignée</a:t>
            </a:r>
            <a:r>
              <a:rPr dirty="0"/>
              <a:t> de fruits secs max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256" name="Pendant effort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219439" cy="9369767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spcBef>
                <a:spcPts val="6100"/>
              </a:spcBef>
              <a:defRPr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Pendant effort</a:t>
            </a:r>
          </a:p>
          <a:p>
            <a:pPr marL="0" indent="0">
              <a:spcBef>
                <a:spcPts val="3000"/>
              </a:spcBef>
              <a:buSzTx/>
              <a:buNone/>
              <a:defRPr sz="4000"/>
            </a:pPr>
            <a:r>
              <a:t>- </a:t>
            </a:r>
            <a:r>
              <a:rPr b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60-80 gr/h</a:t>
            </a:r>
            <a:r>
              <a:t> si durée effort &lt;3h/étape plate = </a:t>
            </a:r>
            <a:r>
              <a:rPr b="1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rPr>
              <a:t>1 bidon + 1 barre/2 gels</a:t>
            </a:r>
          </a:p>
          <a:p>
            <a:pPr marL="0" indent="0">
              <a:spcBef>
                <a:spcPts val="3000"/>
              </a:spcBef>
              <a:buSzTx/>
              <a:buNone/>
              <a:defRPr sz="4000"/>
            </a:pPr>
            <a:r>
              <a:t>- apports réguliers/20-30 min et variés</a:t>
            </a:r>
          </a:p>
          <a:p>
            <a:pPr marL="0" indent="0">
              <a:spcBef>
                <a:spcPts val="3000"/>
              </a:spcBef>
              <a:buSzTx/>
              <a:buNone/>
              <a:defRPr sz="4000"/>
            </a:pPr>
            <a:r>
              <a:t>- boisson effort isotonique = </a:t>
            </a:r>
            <a:r>
              <a:rPr>
                <a:solidFill>
                  <a:srgbClr val="009051"/>
                </a:solidFill>
              </a:rPr>
              <a:t>35-50 gr glucide/bidon</a:t>
            </a:r>
          </a:p>
          <a:p>
            <a:pPr marL="0" indent="0">
              <a:spcBef>
                <a:spcPts val="3000"/>
              </a:spcBef>
              <a:buSzTx/>
              <a:buNone/>
              <a:defRPr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000"/>
              <a:t>&gt;&gt; Nécessité d’essayer ++++</a:t>
            </a:r>
          </a:p>
          <a:p>
            <a:pPr marL="0" indent="0">
              <a:buSzTx/>
              <a:buNone/>
            </a:pPr>
            <a:r>
              <a:t>- </a:t>
            </a:r>
            <a:r>
              <a:rPr sz="5000"/>
              <a:t>caféine? </a:t>
            </a:r>
            <a:r>
              <a:rPr sz="3000">
                <a:solidFill>
                  <a:srgbClr val="000000"/>
                </a:solidFill>
              </a:rPr>
              <a:t>150 mg</a:t>
            </a:r>
            <a:r>
              <a:rPr sz="3000"/>
              <a:t> 1h avant pic désiré (boost énergétique)</a:t>
            </a:r>
          </a:p>
        </p:txBody>
      </p:sp>
      <p:pic>
        <p:nvPicPr>
          <p:cNvPr id="257" name="IMG_9508.jpeg" descr="IMG_95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00629" y="6190502"/>
            <a:ext cx="12290743" cy="74519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er"/>
          <p:cNvGrpSpPr/>
          <p:nvPr/>
        </p:nvGrpSpPr>
        <p:grpSpPr>
          <a:xfrm>
            <a:off x="714961" y="918290"/>
            <a:ext cx="10059311" cy="12672923"/>
            <a:chOff x="0" y="0"/>
            <a:chExt cx="10059309" cy="12672922"/>
          </a:xfrm>
        </p:grpSpPr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3311" t="3598" r="13311" b="3810"/>
            <a:stretch>
              <a:fillRect/>
            </a:stretch>
          </p:blipFill>
          <p:spPr>
            <a:xfrm>
              <a:off x="0" y="0"/>
              <a:ext cx="10043084" cy="12672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Rectangle"/>
            <p:cNvSpPr/>
            <p:nvPr/>
          </p:nvSpPr>
          <p:spPr>
            <a:xfrm>
              <a:off x="67187" y="5814411"/>
              <a:ext cx="9992123" cy="1207593"/>
            </a:xfrm>
            <a:prstGeom prst="rect">
              <a:avLst/>
            </a:prstGeom>
            <a:noFill/>
            <a:ln w="889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animBg="1" advAuto="0"/>
      <p:bldP spid="260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265" name="Pendant effort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219439" cy="9369767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spcBef>
                <a:spcPts val="6100"/>
              </a:spcBef>
              <a:defRPr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Pendant effort </a:t>
            </a:r>
          </a:p>
          <a:p>
            <a:pPr marL="0" indent="0">
              <a:lnSpc>
                <a:spcPct val="100000"/>
              </a:lnSpc>
              <a:spcBef>
                <a:spcPts val="6100"/>
              </a:spcBef>
              <a:buSzTx/>
              <a:buNone/>
              <a:defRPr b="1" u="sng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DANGER de la DESHYDRATATION</a:t>
            </a:r>
          </a:p>
          <a:p>
            <a:pPr>
              <a:lnSpc>
                <a:spcPct val="100000"/>
              </a:lnSpc>
              <a:spcBef>
                <a:spcPts val="6100"/>
              </a:spcBef>
              <a:defRPr b="1" u="sng">
                <a:latin typeface="Gill Sans"/>
                <a:ea typeface="Gill Sans"/>
                <a:cs typeface="Gill Sans"/>
                <a:sym typeface="Gill Sans"/>
              </a:defRPr>
            </a:pPr>
            <a:endParaRPr sz="1200">
              <a:solidFill>
                <a:srgbClr val="000000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2% de perte d’eau : soif importante, capacité physique altérée de 20% = déshydratation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4% : fatigue importante, capacités intellectuelles dégradées = syncope de chaleur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6% : épuisement physique et psychique = Epuisement à la chaleur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8% : confusion mentale, délire = coup de chaleur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</a:t>
            </a:r>
          </a:p>
          <a:p>
            <a:pPr marL="0" indent="0" defTabSz="457200">
              <a:lnSpc>
                <a:spcPct val="100000"/>
              </a:lnSpc>
              <a:spcBef>
                <a:spcPts val="1200"/>
              </a:spcBef>
              <a:buSzTx/>
              <a:buNone/>
              <a:defRPr sz="3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15% = décès </a:t>
            </a:r>
            <a:endParaRPr sz="1200"/>
          </a:p>
        </p:txBody>
      </p:sp>
      <p:pic>
        <p:nvPicPr>
          <p:cNvPr id="266" name="page11image14054400.png" descr="page11image140544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3835400"/>
            <a:ext cx="889000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age11image14054608.png" descr="page11image140546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00" y="3835400"/>
            <a:ext cx="825500" cy="2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06114" y="7830276"/>
            <a:ext cx="7234887" cy="4069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IETETIQUE"/>
          <p:cNvSpPr txBox="1">
            <a:spLocks noGrp="1"/>
          </p:cNvSpPr>
          <p:nvPr>
            <p:ph type="title"/>
          </p:nvPr>
        </p:nvSpPr>
        <p:spPr>
          <a:xfrm>
            <a:off x="666750" y="355600"/>
            <a:ext cx="23050500" cy="34290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271" name="Après effort (dans les 24h)"/>
          <p:cNvSpPr txBox="1">
            <a:spLocks noGrp="1"/>
          </p:cNvSpPr>
          <p:nvPr>
            <p:ph type="body" sz="quarter" idx="1"/>
          </p:nvPr>
        </p:nvSpPr>
        <p:spPr>
          <a:xfrm>
            <a:off x="660400" y="3835400"/>
            <a:ext cx="11892295" cy="1286589"/>
          </a:xfrm>
          <a:prstGeom prst="rect">
            <a:avLst/>
          </a:prstGeom>
        </p:spPr>
        <p:txBody>
          <a:bodyPr anchor="t"/>
          <a:lstStyle>
            <a:lvl1pPr>
              <a:defRPr b="1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Après effort (dans les 24h)</a:t>
            </a:r>
          </a:p>
        </p:txBody>
      </p:sp>
      <p:sp>
        <p:nvSpPr>
          <p:cNvPr id="272" name="Texte"/>
          <p:cNvSpPr txBox="1"/>
          <p:nvPr/>
        </p:nvSpPr>
        <p:spPr>
          <a:xfrm>
            <a:off x="7277100" y="4857749"/>
            <a:ext cx="11811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                           </a:t>
            </a:r>
          </a:p>
        </p:txBody>
      </p:sp>
      <p:grpSp>
        <p:nvGrpSpPr>
          <p:cNvPr id="305" name="Grouper"/>
          <p:cNvGrpSpPr/>
          <p:nvPr/>
        </p:nvGrpSpPr>
        <p:grpSpPr>
          <a:xfrm>
            <a:off x="1069005" y="2880095"/>
            <a:ext cx="21920993" cy="9966159"/>
            <a:chOff x="0" y="0"/>
            <a:chExt cx="21920992" cy="9966157"/>
          </a:xfrm>
        </p:grpSpPr>
        <p:pic>
          <p:nvPicPr>
            <p:cNvPr id="273" name="page8image32829136.png" descr="page8image3282913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983639"/>
              <a:ext cx="21920993" cy="1982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page8image16136208.jpg" descr="page8image16136208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20462" y="7155109"/>
              <a:ext cx="1150286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5" name="page8image16130592.jpg" descr="page8image16130592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587" y="7096015"/>
              <a:ext cx="1241604" cy="1286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6" name="page8image16129136.jpg" descr="page8image16129136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635937" y="7205502"/>
              <a:ext cx="1669208" cy="1067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page8image16126016.jpg" descr="page8image16126016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202389" y="7422557"/>
              <a:ext cx="2201907" cy="930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page8image16124560.jpg" descr="page8image16124560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727858" y="7155109"/>
              <a:ext cx="1892301" cy="116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page8image16123312.jpg" descr="page8image16123312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911963" y="7186859"/>
              <a:ext cx="1219201" cy="110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page8image16127680.jpg" descr="page8image16127680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7939444" y="6753640"/>
              <a:ext cx="1892301" cy="1479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page8image16127888.jpg" descr="page8image16127888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741047" y="6767759"/>
              <a:ext cx="1872344" cy="163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page8image16126640.jpg" descr="page8image16126640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5905638" y="6890108"/>
              <a:ext cx="1752601" cy="1206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page8image16129760.jpg" descr="page8image16129760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258730" y="5758046"/>
              <a:ext cx="1600201" cy="220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page8image16125392.jpg" descr="page8image16125392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0778576" y="5758046"/>
              <a:ext cx="1422401" cy="770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page8image16131632.jpg" descr="page8image16131632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947247" y="5245128"/>
              <a:ext cx="1803401" cy="3114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page8image16125808.jpg" descr="page8image16125808.jp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589874" y="5651237"/>
              <a:ext cx="1944400" cy="14794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page8image16122064.jpg" descr="page8image16122064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3614745" y="4471506"/>
              <a:ext cx="939801" cy="110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page8image16126432.jpg" descr="page8image16126432.jp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7897975" y="5206486"/>
              <a:ext cx="1473201" cy="1370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page8image16123104.jpg" descr="page8image16123104.jp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7728570" y="5758046"/>
              <a:ext cx="1669208" cy="1333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page8image16134128.jpg" descr="page8image16134128.jpg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705268" y="5237474"/>
              <a:ext cx="1587501" cy="130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page8image16122064.jpg" descr="page8image16122064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4729263" y="4462456"/>
              <a:ext cx="939801" cy="110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page8image16121856.jpg" descr="page8image16121856.jpg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012729" y="5056035"/>
              <a:ext cx="1571831" cy="130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page8image16238000.jpg" descr="page8image16238000.jpg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1986024" y="3053293"/>
              <a:ext cx="1473201" cy="1110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page8image16252560.jpg" descr="page8image16252560.jpg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9541788" y="4360856"/>
              <a:ext cx="2476501" cy="1206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page8image16245696.jpg" descr="page8image16245696.jpg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15699664" y="4510697"/>
              <a:ext cx="1310757" cy="220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page8image16245904.jpg" descr="page8image16245904.jpg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7820462" y="3929056"/>
              <a:ext cx="1689101" cy="163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page8image16239872.jpg" descr="page8image16239872.jpg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931130" y="2610518"/>
              <a:ext cx="2200486" cy="2076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page8image16244240.jpg" descr="page8image16244240.jp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3445597" y="2601025"/>
              <a:ext cx="2806701" cy="209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page8image16250896.jpg" descr="page8image16250896.jpg"/>
            <p:cNvPicPr>
              <a:picLocks noChangeAspect="1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17897975" y="3416506"/>
              <a:ext cx="1968501" cy="161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page8image16250272.jpg" descr="page8image16250272.jpg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6372358" y="2601025"/>
              <a:ext cx="1422401" cy="146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page8image16252352.jpg" descr="page8image16252352.jpg"/>
            <p:cNvPicPr>
              <a:picLocks noChangeAspect="1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14198410" y="2833712"/>
              <a:ext cx="1041401" cy="154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page8image16249440.jpg" descr="page8image16249440.jpg"/>
            <p:cNvPicPr>
              <a:picLocks noChangeAspect="1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16261238" y="2737165"/>
              <a:ext cx="1041401" cy="1359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page8image16236544.jpg" descr="page8image16236544.jpg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18105181" y="0"/>
              <a:ext cx="3188391" cy="3197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Index Glycémique"/>
            <p:cNvSpPr txBox="1"/>
            <p:nvPr/>
          </p:nvSpPr>
          <p:spPr>
            <a:xfrm>
              <a:off x="8008018" y="8555797"/>
              <a:ext cx="5904956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u="sng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Index Glycémique</a:t>
              </a:r>
            </a:p>
          </p:txBody>
        </p:sp>
      </p:grpSp>
      <p:sp>
        <p:nvSpPr>
          <p:cNvPr id="306" name="0"/>
          <p:cNvSpPr txBox="1"/>
          <p:nvPr/>
        </p:nvSpPr>
        <p:spPr>
          <a:xfrm>
            <a:off x="1075717" y="12611154"/>
            <a:ext cx="4916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0</a:t>
            </a:r>
          </a:p>
        </p:txBody>
      </p:sp>
      <p:sp>
        <p:nvSpPr>
          <p:cNvPr id="307" name="100"/>
          <p:cNvSpPr txBox="1"/>
          <p:nvPr/>
        </p:nvSpPr>
        <p:spPr>
          <a:xfrm>
            <a:off x="21504673" y="12611154"/>
            <a:ext cx="124632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100</a:t>
            </a:r>
          </a:p>
        </p:txBody>
      </p:sp>
      <p:sp>
        <p:nvSpPr>
          <p:cNvPr id="308" name="6-8g/kg en 24h"/>
          <p:cNvSpPr txBox="1"/>
          <p:nvPr/>
        </p:nvSpPr>
        <p:spPr>
          <a:xfrm>
            <a:off x="13182334" y="4059594"/>
            <a:ext cx="494191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6-8g/kg en 24h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313" name="Après effort"/>
          <p:cNvSpPr txBox="1">
            <a:spLocks noGrp="1"/>
          </p:cNvSpPr>
          <p:nvPr>
            <p:ph type="body" sz="quarter" idx="1"/>
          </p:nvPr>
        </p:nvSpPr>
        <p:spPr>
          <a:xfrm>
            <a:off x="666750" y="3835400"/>
            <a:ext cx="8246199" cy="1270000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>
              <a:defRPr b="1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Après effort</a:t>
            </a:r>
          </a:p>
        </p:txBody>
      </p:sp>
      <p:sp>
        <p:nvSpPr>
          <p:cNvPr id="314" name="Ivy et al. 1988. J Appl Physiol"/>
          <p:cNvSpPr txBox="1"/>
          <p:nvPr/>
        </p:nvSpPr>
        <p:spPr>
          <a:xfrm>
            <a:off x="7395948" y="11464794"/>
            <a:ext cx="388218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Ivy et al. 1988. J Appl Physiol </a:t>
            </a:r>
            <a:endParaRPr sz="1200"/>
          </a:p>
        </p:txBody>
      </p:sp>
      <p:grpSp>
        <p:nvGrpSpPr>
          <p:cNvPr id="317" name="Grouper"/>
          <p:cNvGrpSpPr/>
          <p:nvPr/>
        </p:nvGrpSpPr>
        <p:grpSpPr>
          <a:xfrm>
            <a:off x="13594919" y="7135094"/>
            <a:ext cx="7355515" cy="5392765"/>
            <a:chOff x="0" y="0"/>
            <a:chExt cx="7355514" cy="5392764"/>
          </a:xfrm>
        </p:grpSpPr>
        <p:pic>
          <p:nvPicPr>
            <p:cNvPr id="315" name="page3image16003264.jpg" descr="page3image16003264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16" y="2699788"/>
              <a:ext cx="7340752" cy="2692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page3image16003056.jpg" descr="page3image16003056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355515" cy="27029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Resynthèse glycogène…"/>
          <p:cNvSpPr txBox="1"/>
          <p:nvPr/>
        </p:nvSpPr>
        <p:spPr>
          <a:xfrm>
            <a:off x="7269115" y="7023732"/>
            <a:ext cx="4956595" cy="375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l">
              <a:defRPr sz="3500"/>
            </a:pPr>
            <a:r>
              <a:rPr u="sng"/>
              <a:t>Resynthèse glycogène</a:t>
            </a:r>
            <a:r>
              <a:t> </a:t>
            </a:r>
          </a:p>
          <a:p>
            <a:pPr algn="l">
              <a:defRPr sz="3500"/>
            </a:pPr>
            <a:endParaRPr/>
          </a:p>
          <a:p>
            <a:pPr algn="l">
              <a:defRPr sz="3500"/>
            </a:pPr>
            <a:r>
              <a:t>2g/kg </a:t>
            </a:r>
            <a:r>
              <a: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immédiatement après</a:t>
            </a:r>
          </a:p>
          <a:p>
            <a:pPr algn="l">
              <a:defRPr sz="3500"/>
            </a:pPr>
            <a:endParaRPr>
              <a:solidFill>
                <a:schemeClr val="accent5">
                  <a:hueOff val="-608019"/>
                  <a:satOff val="-16379"/>
                  <a:lumOff val="25127"/>
                </a:schemeClr>
              </a:solidFill>
            </a:endParaRPr>
          </a:p>
          <a:p>
            <a:pPr algn="l">
              <a:defRPr sz="3500"/>
            </a:pPr>
            <a:endParaRPr>
              <a:solidFill>
                <a:schemeClr val="accent5">
                  <a:hueOff val="-608019"/>
                  <a:satOff val="-16379"/>
                  <a:lumOff val="25127"/>
                </a:schemeClr>
              </a:solidFill>
            </a:endParaRPr>
          </a:p>
          <a:p>
            <a:pPr algn="l">
              <a:defRPr sz="3500"/>
            </a:pPr>
            <a:r>
              <a:t>2g/kg </a:t>
            </a:r>
            <a:r>
              <a: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2h après</a:t>
            </a:r>
          </a:p>
        </p:txBody>
      </p:sp>
      <p:sp>
        <p:nvSpPr>
          <p:cNvPr id="319" name="Rectangle"/>
          <p:cNvSpPr/>
          <p:nvPr/>
        </p:nvSpPr>
        <p:spPr>
          <a:xfrm>
            <a:off x="5851813" y="8322510"/>
            <a:ext cx="892154" cy="800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Rectangle"/>
          <p:cNvSpPr/>
          <p:nvPr/>
        </p:nvSpPr>
        <p:spPr>
          <a:xfrm>
            <a:off x="5851813" y="9772232"/>
            <a:ext cx="892154" cy="8001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1-1,2g/kg de glucide à index glycémique élevé"/>
          <p:cNvSpPr txBox="1"/>
          <p:nvPr/>
        </p:nvSpPr>
        <p:spPr>
          <a:xfrm>
            <a:off x="3594689" y="5497755"/>
            <a:ext cx="1485386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1-1,2g/kg de glucide à index glycémique élevé</a:t>
            </a:r>
          </a:p>
        </p:txBody>
      </p:sp>
      <p:pic>
        <p:nvPicPr>
          <p:cNvPr id="322" name="IMG_2267.JPG" descr="IMG_2267.JPG"/>
          <p:cNvPicPr>
            <a:picLocks noChangeAspect="1"/>
          </p:cNvPicPr>
          <p:nvPr/>
        </p:nvPicPr>
        <p:blipFill>
          <a:blip r:embed="rId5">
            <a:extLst/>
          </a:blip>
          <a:srcRect l="22186" t="5845" r="1071" b="18622"/>
          <a:stretch>
            <a:fillRect/>
          </a:stretch>
        </p:blipFill>
        <p:spPr>
          <a:xfrm>
            <a:off x="803220" y="6728311"/>
            <a:ext cx="4729188" cy="6206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327" name="Après effort"/>
          <p:cNvSpPr txBox="1">
            <a:spLocks noGrp="1"/>
          </p:cNvSpPr>
          <p:nvPr>
            <p:ph type="body" sz="quarter" idx="1"/>
          </p:nvPr>
        </p:nvSpPr>
        <p:spPr>
          <a:xfrm>
            <a:off x="660400" y="3835400"/>
            <a:ext cx="22781094" cy="1338230"/>
          </a:xfrm>
          <a:prstGeom prst="rect">
            <a:avLst/>
          </a:prstGeom>
        </p:spPr>
        <p:txBody>
          <a:bodyPr anchor="t"/>
          <a:lstStyle>
            <a:lvl1pPr>
              <a:defRPr b="1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Après effort</a:t>
            </a:r>
          </a:p>
        </p:txBody>
      </p:sp>
      <p:pic>
        <p:nvPicPr>
          <p:cNvPr id="328" name="page12image15733216.jpg" descr="page12image157332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243" y="5930536"/>
            <a:ext cx="17860056" cy="742789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L’apport de protéine peut améliorer la resynthèse du glycogène si l’apport glucose est &lt; 1,2g/kg"/>
          <p:cNvSpPr txBox="1"/>
          <p:nvPr/>
        </p:nvSpPr>
        <p:spPr>
          <a:xfrm>
            <a:off x="218505" y="4974261"/>
            <a:ext cx="23804634" cy="687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000"/>
            </a:pPr>
            <a:r>
              <a:t>L’apport de protéine peut améliorer la resynthèse du glycogène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si l’apport glucose est &lt; 1,2g/kg </a:t>
            </a:r>
          </a:p>
        </p:txBody>
      </p:sp>
      <p:sp>
        <p:nvSpPr>
          <p:cNvPr id="330" name="Betts et Williams. 2010"/>
          <p:cNvSpPr txBox="1"/>
          <p:nvPr/>
        </p:nvSpPr>
        <p:spPr>
          <a:xfrm>
            <a:off x="19091065" y="12617829"/>
            <a:ext cx="321660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Betts et Williams. 2010 </a:t>
            </a:r>
            <a:endParaRPr sz="12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DIETETIQUE</a:t>
            </a:r>
          </a:p>
        </p:txBody>
      </p:sp>
      <p:sp>
        <p:nvSpPr>
          <p:cNvPr id="335" name="Après effort"/>
          <p:cNvSpPr txBox="1">
            <a:spLocks noGrp="1"/>
          </p:cNvSpPr>
          <p:nvPr>
            <p:ph type="body" sz="quarter" idx="1"/>
          </p:nvPr>
        </p:nvSpPr>
        <p:spPr>
          <a:xfrm>
            <a:off x="660400" y="3835400"/>
            <a:ext cx="6435639" cy="1081088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>
              <a:defRPr b="1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Après effort</a:t>
            </a:r>
          </a:p>
        </p:txBody>
      </p:sp>
      <p:pic>
        <p:nvPicPr>
          <p:cNvPr id="336" name="page15image15738416.jpg" descr="page15image157384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5255" y="6133285"/>
            <a:ext cx="13311173" cy="692181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00422" y="7401147"/>
            <a:ext cx="4717276" cy="566797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APRES 2h de sortie"/>
          <p:cNvSpPr txBox="1"/>
          <p:nvPr/>
        </p:nvSpPr>
        <p:spPr>
          <a:xfrm>
            <a:off x="16578360" y="11079343"/>
            <a:ext cx="638058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APRES 2h de sortie</a:t>
            </a:r>
          </a:p>
        </p:txBody>
      </p:sp>
      <p:sp>
        <p:nvSpPr>
          <p:cNvPr id="340" name="UN bol de lait écrémé + céréales améliore plus la resynthèse que les boissons riches en glucose"/>
          <p:cNvSpPr txBox="1"/>
          <p:nvPr/>
        </p:nvSpPr>
        <p:spPr>
          <a:xfrm>
            <a:off x="532184" y="5262673"/>
            <a:ext cx="2331963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1">
                <a:latin typeface="Gill Sans"/>
                <a:ea typeface="Gill Sans"/>
                <a:cs typeface="Gill Sans"/>
                <a:sym typeface="Gill Sans"/>
              </a:defRPr>
            </a:pPr>
            <a:r>
              <a:t>UN bol de lait écrémé + céréales </a:t>
            </a:r>
            <a:r>
              <a: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améliore plus la resynthèse que les boissons riches en glucose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IETET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DIETETIQUE</a:t>
            </a:r>
          </a:p>
        </p:txBody>
      </p:sp>
      <p:sp>
        <p:nvSpPr>
          <p:cNvPr id="345" name="Après effort (résumé)"/>
          <p:cNvSpPr txBox="1">
            <a:spLocks noGrp="1"/>
          </p:cNvSpPr>
          <p:nvPr>
            <p:ph type="body" sz="quarter" idx="1"/>
          </p:nvPr>
        </p:nvSpPr>
        <p:spPr>
          <a:xfrm>
            <a:off x="673100" y="3886199"/>
            <a:ext cx="10283175" cy="1081088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>
              <a:defRPr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Après effort </a:t>
            </a:r>
            <a:r>
              <a:rPr b="0" u="none" dirty="0">
                <a:latin typeface="+mn-lt"/>
                <a:ea typeface="+mn-ea"/>
                <a:cs typeface="+mn-cs"/>
                <a:sym typeface="Gill Sans Light"/>
              </a:rPr>
              <a:t>(résumé)</a:t>
            </a:r>
          </a:p>
        </p:txBody>
      </p:sp>
      <p:sp>
        <p:nvSpPr>
          <p:cNvPr id="346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347" name="Collation :…"/>
          <p:cNvSpPr txBox="1"/>
          <p:nvPr/>
        </p:nvSpPr>
        <p:spPr>
          <a:xfrm>
            <a:off x="1840443" y="5550207"/>
            <a:ext cx="20715814" cy="6781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7921" indent="-517921" algn="l">
              <a:buClr>
                <a:srgbClr val="535353"/>
              </a:buClr>
              <a:buSzPct val="82000"/>
              <a:buChar char="-"/>
            </a:pPr>
            <a:r>
              <a:rPr sz="4500" b="1" u="sng" dirty="0">
                <a:latin typeface="Gill Sans"/>
                <a:ea typeface="Gill Sans"/>
                <a:cs typeface="Gill Sans"/>
                <a:sym typeface="Gill Sans"/>
              </a:rPr>
              <a:t>Collation</a:t>
            </a:r>
            <a:r>
              <a:rPr sz="4500" dirty="0"/>
              <a:t> :</a:t>
            </a:r>
            <a:r>
              <a:rPr dirty="0"/>
              <a:t> </a:t>
            </a:r>
          </a:p>
          <a:p>
            <a:pPr algn="l">
              <a:buClr>
                <a:srgbClr val="535353"/>
              </a:buClr>
            </a:pPr>
            <a:r>
              <a:rPr dirty="0"/>
              <a:t>* </a:t>
            </a:r>
            <a:r>
              <a:rPr u="sng" dirty="0" err="1">
                <a:solidFill>
                  <a:srgbClr val="009051"/>
                </a:solidFill>
              </a:rPr>
              <a:t>dans</a:t>
            </a:r>
            <a:r>
              <a:rPr u="sng" dirty="0">
                <a:solidFill>
                  <a:srgbClr val="009051"/>
                </a:solidFill>
              </a:rPr>
              <a:t> les 30 min</a:t>
            </a:r>
            <a:r>
              <a:rPr dirty="0"/>
              <a:t> </a:t>
            </a:r>
            <a:r>
              <a:rPr sz="4400" dirty="0"/>
              <a:t>: </a:t>
            </a:r>
            <a:r>
              <a:rPr sz="4400" dirty="0" err="1"/>
              <a:t>boissons</a:t>
            </a:r>
            <a:r>
              <a:rPr sz="4400" dirty="0"/>
              <a:t> </a:t>
            </a:r>
            <a:r>
              <a:rPr sz="4400" dirty="0" err="1"/>
              <a:t>sucrée</a:t>
            </a:r>
            <a:r>
              <a:rPr sz="4400" dirty="0"/>
              <a:t> type soda + shaker </a:t>
            </a:r>
            <a:r>
              <a:rPr sz="4400" dirty="0" err="1"/>
              <a:t>protéine</a:t>
            </a:r>
            <a:r>
              <a:rPr sz="4400" dirty="0"/>
              <a:t>/</a:t>
            </a:r>
            <a:r>
              <a:rPr sz="4400" dirty="0" err="1"/>
              <a:t>sucre</a:t>
            </a:r>
            <a:r>
              <a:rPr sz="4400" dirty="0"/>
              <a:t> + eau</a:t>
            </a:r>
          </a:p>
          <a:p>
            <a:pPr algn="l">
              <a:buClr>
                <a:srgbClr val="535353"/>
              </a:buClr>
            </a:pPr>
            <a:r>
              <a:rPr dirty="0"/>
              <a:t>* </a:t>
            </a:r>
            <a:r>
              <a:rPr u="sng" dirty="0" err="1">
                <a:solidFill>
                  <a:srgbClr val="009051"/>
                </a:solidFill>
              </a:rPr>
              <a:t>dans</a:t>
            </a:r>
            <a:r>
              <a:rPr u="sng" dirty="0">
                <a:solidFill>
                  <a:srgbClr val="009051"/>
                </a:solidFill>
              </a:rPr>
              <a:t> </a:t>
            </a:r>
            <a:r>
              <a:rPr u="sng" dirty="0" err="1">
                <a:solidFill>
                  <a:srgbClr val="009051"/>
                </a:solidFill>
              </a:rPr>
              <a:t>l’heure</a:t>
            </a:r>
            <a:r>
              <a:rPr u="sng" dirty="0">
                <a:solidFill>
                  <a:srgbClr val="009051"/>
                </a:solidFill>
              </a:rPr>
              <a:t> qui suit</a:t>
            </a:r>
            <a:r>
              <a:rPr dirty="0"/>
              <a:t> : </a:t>
            </a:r>
            <a:r>
              <a:rPr sz="4000" dirty="0"/>
              <a:t>collation </a:t>
            </a:r>
            <a:r>
              <a:rPr sz="4000" dirty="0" err="1"/>
              <a:t>solide</a:t>
            </a:r>
            <a:r>
              <a:rPr sz="4000" dirty="0"/>
              <a:t> (</a:t>
            </a:r>
            <a:r>
              <a:rPr sz="4000" dirty="0" err="1"/>
              <a:t>riz</a:t>
            </a:r>
            <a:r>
              <a:rPr sz="4000" dirty="0"/>
              <a:t> blanc/pates blanches 150-200gr </a:t>
            </a:r>
            <a:r>
              <a:rPr sz="4000" dirty="0" err="1"/>
              <a:t>cuits</a:t>
            </a:r>
            <a:r>
              <a:rPr sz="4000" dirty="0"/>
              <a:t>) </a:t>
            </a:r>
          </a:p>
          <a:p>
            <a:pPr lvl="7" indent="5156200" algn="l">
              <a:buClr>
                <a:srgbClr val="535353"/>
              </a:buClr>
            </a:pPr>
            <a:r>
              <a:rPr sz="4000" dirty="0"/>
              <a:t>   + fruit + </a:t>
            </a:r>
            <a:r>
              <a:rPr sz="4000" dirty="0" err="1"/>
              <a:t>yaourt</a:t>
            </a:r>
            <a:endParaRPr sz="4000" dirty="0"/>
          </a:p>
          <a:p>
            <a:pPr lvl="7" indent="5156200" algn="l">
              <a:buClr>
                <a:srgbClr val="535353"/>
              </a:buClr>
            </a:pPr>
            <a:endParaRPr dirty="0"/>
          </a:p>
          <a:p>
            <a:pPr algn="l"/>
            <a:r>
              <a:rPr dirty="0"/>
              <a:t>- </a:t>
            </a:r>
            <a:r>
              <a:rPr sz="4500" b="1" u="sng" dirty="0">
                <a:latin typeface="Gill Sans"/>
                <a:ea typeface="Gill Sans"/>
                <a:cs typeface="Gill Sans"/>
                <a:sym typeface="Gill Sans"/>
              </a:rPr>
              <a:t>Diner</a:t>
            </a:r>
            <a:r>
              <a:rPr sz="4500" dirty="0"/>
              <a:t> :</a:t>
            </a:r>
            <a:r>
              <a:rPr dirty="0"/>
              <a:t> </a:t>
            </a:r>
            <a:r>
              <a:rPr sz="4400" dirty="0" err="1"/>
              <a:t>équilibré</a:t>
            </a:r>
            <a:r>
              <a:rPr sz="4400" dirty="0"/>
              <a:t> riche </a:t>
            </a:r>
            <a:r>
              <a:rPr sz="4400" dirty="0" err="1"/>
              <a:t>en</a:t>
            </a:r>
            <a:r>
              <a:rPr sz="4400" dirty="0"/>
              <a:t> </a:t>
            </a:r>
            <a:r>
              <a:rPr sz="4400" dirty="0" err="1"/>
              <a:t>glucides</a:t>
            </a:r>
            <a:r>
              <a:rPr sz="4400" dirty="0"/>
              <a:t> (</a:t>
            </a:r>
            <a:r>
              <a:rPr sz="4400" dirty="0" err="1"/>
              <a:t>riz</a:t>
            </a:r>
            <a:r>
              <a:rPr sz="4400" dirty="0"/>
              <a:t>/</a:t>
            </a:r>
            <a:r>
              <a:rPr sz="4400" dirty="0" err="1"/>
              <a:t>pâtes</a:t>
            </a:r>
            <a:r>
              <a:rPr sz="4400" dirty="0"/>
              <a:t>/PDT/pain) + </a:t>
            </a:r>
            <a:r>
              <a:rPr sz="4400" dirty="0" err="1"/>
              <a:t>protéines</a:t>
            </a:r>
            <a:r>
              <a:rPr sz="4400" dirty="0"/>
              <a:t> (</a:t>
            </a:r>
            <a:r>
              <a:rPr sz="4400" dirty="0" err="1"/>
              <a:t>viande</a:t>
            </a:r>
            <a:r>
              <a:rPr sz="4400" dirty="0"/>
              <a:t> blanches/</a:t>
            </a:r>
            <a:r>
              <a:rPr sz="4400" dirty="0" err="1"/>
              <a:t>poisson</a:t>
            </a:r>
            <a:r>
              <a:rPr sz="4400" dirty="0"/>
              <a:t>) + </a:t>
            </a:r>
            <a:r>
              <a:rPr sz="4400" dirty="0" err="1"/>
              <a:t>laitage</a:t>
            </a:r>
            <a:r>
              <a:rPr sz="4400" dirty="0"/>
              <a:t> + fruits</a:t>
            </a:r>
          </a:p>
          <a:p>
            <a:pPr algn="l"/>
            <a:endParaRPr dirty="0"/>
          </a:p>
          <a:p>
            <a:pPr algn="l"/>
            <a:r>
              <a:rPr dirty="0"/>
              <a:t>- </a:t>
            </a:r>
            <a:r>
              <a:rPr sz="4500" b="1" u="sng" dirty="0">
                <a:latin typeface="Gill Sans"/>
                <a:ea typeface="Gill Sans"/>
                <a:cs typeface="Gill Sans"/>
                <a:sym typeface="Gill Sans"/>
              </a:rPr>
              <a:t>Collation </a:t>
            </a:r>
            <a:r>
              <a:rPr sz="4500" b="1" u="sng" dirty="0" err="1">
                <a:latin typeface="Gill Sans"/>
                <a:ea typeface="Gill Sans"/>
                <a:cs typeface="Gill Sans"/>
                <a:sym typeface="Gill Sans"/>
              </a:rPr>
              <a:t>coucher</a:t>
            </a:r>
            <a:r>
              <a:rPr dirty="0"/>
              <a:t> </a:t>
            </a:r>
            <a:r>
              <a:rPr sz="4400" dirty="0" err="1"/>
              <a:t>protéine</a:t>
            </a:r>
            <a:r>
              <a:rPr sz="4400" dirty="0"/>
              <a:t> </a:t>
            </a:r>
            <a:r>
              <a:rPr sz="4400" dirty="0" err="1"/>
              <a:t>peu</a:t>
            </a:r>
            <a:r>
              <a:rPr sz="4400" dirty="0"/>
              <a:t> </a:t>
            </a:r>
            <a:r>
              <a:rPr sz="4400" dirty="0" err="1"/>
              <a:t>sucrée</a:t>
            </a:r>
            <a:r>
              <a:rPr sz="4400" dirty="0"/>
              <a:t> (</a:t>
            </a:r>
            <a:r>
              <a:rPr sz="4400" dirty="0" err="1"/>
              <a:t>yaourt</a:t>
            </a:r>
            <a:r>
              <a:rPr sz="4400" dirty="0"/>
              <a:t> Danio, </a:t>
            </a:r>
            <a:r>
              <a:rPr sz="4400" dirty="0" err="1"/>
              <a:t>skir</a:t>
            </a:r>
            <a:r>
              <a:rPr sz="4400" dirty="0"/>
              <a:t> </a:t>
            </a:r>
            <a:r>
              <a:rPr sz="4400" dirty="0" err="1"/>
              <a:t>ou</a:t>
            </a:r>
            <a:r>
              <a:rPr sz="4400" dirty="0"/>
              <a:t> </a:t>
            </a:r>
            <a:r>
              <a:rPr sz="4400" dirty="0" err="1"/>
              <a:t>fromage</a:t>
            </a:r>
            <a:r>
              <a:rPr sz="4400" dirty="0"/>
              <a:t> blanc)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ourquoi une VNC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Pourquoi une VNCI</a:t>
            </a:r>
          </a:p>
        </p:txBody>
      </p:sp>
      <p:sp>
        <p:nvSpPr>
          <p:cNvPr id="124" name="Connaître le coureu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36599" indent="-736599">
              <a:lnSpc>
                <a:spcPct val="100000"/>
              </a:lnSpc>
              <a:defRPr sz="8000"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Connaître le coureur</a:t>
            </a:r>
          </a:p>
          <a:p>
            <a:pPr marL="0" lvl="5" indent="0">
              <a:spcBef>
                <a:spcPts val="6500"/>
              </a:spcBef>
              <a:buSzTx/>
              <a:buNone/>
              <a:defRPr sz="6400"/>
            </a:pPr>
            <a:r>
              <a:t>    &gt; ATCD personnels et familiaux</a:t>
            </a:r>
          </a:p>
          <a:p>
            <a:pPr marL="0" lvl="2" indent="0">
              <a:lnSpc>
                <a:spcPct val="100000"/>
              </a:lnSpc>
              <a:buSzTx/>
              <a:buNone/>
            </a:pPr>
            <a:r>
              <a:t>    &gt; Traitement en cours</a:t>
            </a:r>
          </a:p>
          <a:p>
            <a:pPr marL="0" lvl="2" indent="0">
              <a:lnSpc>
                <a:spcPct val="100000"/>
              </a:lnSpc>
              <a:buSzTx/>
              <a:buNone/>
            </a:pPr>
            <a:r>
              <a:t>    &gt; Allergies</a:t>
            </a:r>
          </a:p>
          <a:p>
            <a:pPr marL="0" lvl="2" indent="0">
              <a:lnSpc>
                <a:spcPct val="100000"/>
              </a:lnSpc>
              <a:buSzTx/>
              <a:buNone/>
            </a:pPr>
            <a:r>
              <a:t>    &gt; Vaccinations : CARNET DE SANTE +++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UP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RECUPERATION</a:t>
            </a:r>
          </a:p>
        </p:txBody>
      </p:sp>
      <p:sp>
        <p:nvSpPr>
          <p:cNvPr id="350" name="Sommeil : 7-8h nécessaire en moyen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805656" indent="-805656">
              <a:lnSpc>
                <a:spcPct val="100000"/>
              </a:lnSpc>
            </a:pPr>
            <a:r>
              <a:rPr sz="7000" b="1" u="sng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rPr>
              <a:t>Sommeil</a:t>
            </a:r>
            <a:r>
              <a:t> : 7-8h nécessaire en moyenne</a:t>
            </a:r>
          </a:p>
          <a:p>
            <a:pPr marL="0" indent="0">
              <a:lnSpc>
                <a:spcPct val="100000"/>
              </a:lnSpc>
              <a:buSzTx/>
              <a:buNone/>
            </a:pPr>
            <a:r>
              <a:t>         </a:t>
            </a:r>
            <a:r>
              <a:rPr sz="5500"/>
              <a:t>&gt; </a:t>
            </a:r>
            <a:r>
              <a:rPr sz="5500" u="sng"/>
              <a:t>conditions</a:t>
            </a:r>
            <a:r>
              <a:rPr sz="5500"/>
              <a:t> : 19°C, noir, sans bruits, éviter TV/ordinateur/téléphone</a:t>
            </a:r>
          </a:p>
          <a:p>
            <a:pPr marL="0" indent="0">
              <a:lnSpc>
                <a:spcPct val="100000"/>
              </a:lnSpc>
              <a:buSzTx/>
              <a:buNone/>
              <a:defRPr sz="5500"/>
            </a:pPr>
            <a:r>
              <a:t>          &gt; </a:t>
            </a:r>
            <a:r>
              <a:rPr u="sng"/>
              <a:t>horaires fixes</a:t>
            </a:r>
            <a:r>
              <a:t> : - 3h de différence entre la semaine et le WE</a:t>
            </a:r>
          </a:p>
          <a:p>
            <a:pPr marL="0" indent="0">
              <a:lnSpc>
                <a:spcPct val="100000"/>
              </a:lnSpc>
              <a:buSzTx/>
              <a:buNone/>
              <a:defRPr sz="5500"/>
            </a:pPr>
            <a:r>
              <a:t>          &gt; </a:t>
            </a:r>
            <a:r>
              <a:rPr u="sng"/>
              <a:t>sieste</a:t>
            </a:r>
            <a:r>
              <a:t> : 20-30 min, au moins 6 heures avant nuit</a:t>
            </a:r>
          </a:p>
          <a:p>
            <a:pPr marL="0" indent="0">
              <a:lnSpc>
                <a:spcPct val="100000"/>
              </a:lnSpc>
              <a:buSzTx/>
              <a:buNone/>
              <a:defRPr sz="5500"/>
            </a:pPr>
            <a:r>
              <a:t>          &gt; </a:t>
            </a:r>
            <a:r>
              <a:rPr u="sng"/>
              <a:t>EVITER</a:t>
            </a:r>
            <a:r>
              <a:t> : caféine 5h avant coucher, boire trop d’eau/alcool/dîner lourd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CUP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RECUPERATION</a:t>
            </a:r>
          </a:p>
        </p:txBody>
      </p:sp>
      <p:sp>
        <p:nvSpPr>
          <p:cNvPr id="355" name="Hydratation et nutrition…"/>
          <p:cNvSpPr txBox="1">
            <a:spLocks noGrp="1"/>
          </p:cNvSpPr>
          <p:nvPr>
            <p:ph type="body" idx="1"/>
          </p:nvPr>
        </p:nvSpPr>
        <p:spPr>
          <a:xfrm>
            <a:off x="666750" y="3835400"/>
            <a:ext cx="23050500" cy="886460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  <a:defRPr b="1" u="sng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Hydratation et nutrition</a:t>
            </a:r>
          </a:p>
          <a:p>
            <a:pPr marL="0" indent="0">
              <a:lnSpc>
                <a:spcPct val="100000"/>
              </a:lnSpc>
              <a:buSzTx/>
              <a:buNone/>
              <a:defRPr sz="5200"/>
            </a:pPr>
            <a:r>
              <a:t>       &gt; immédiatement, optimisation réparation dommage musculaire </a:t>
            </a:r>
          </a:p>
          <a:p>
            <a:pPr marL="0" indent="0">
              <a:lnSpc>
                <a:spcPct val="100000"/>
              </a:lnSpc>
              <a:buSzTx/>
              <a:buNone/>
              <a:defRPr sz="5200"/>
            </a:pPr>
            <a:r>
              <a:t>       &gt; </a:t>
            </a:r>
            <a:r>
              <a:rPr u="sng"/>
              <a:t>hydratation</a:t>
            </a:r>
            <a:r>
              <a:t> (+sel) : </a:t>
            </a:r>
            <a:r>
              <a:rPr sz="4500" b="1">
                <a:latin typeface="Gill Sans"/>
                <a:ea typeface="Gill Sans"/>
                <a:cs typeface="Gill Sans"/>
                <a:sym typeface="Gill Sans"/>
              </a:rPr>
              <a:t>1,5L/ kg perdu</a:t>
            </a:r>
            <a:r>
              <a:t>, o</a:t>
            </a:r>
            <a:r>
              <a:rPr sz="4500"/>
              <a:t>bj : urines claires matinales</a:t>
            </a:r>
          </a:p>
          <a:p>
            <a:pPr marL="0" indent="0">
              <a:lnSpc>
                <a:spcPct val="100000"/>
              </a:lnSpc>
              <a:buSzTx/>
              <a:buNone/>
              <a:defRPr sz="5200"/>
            </a:pPr>
            <a:r>
              <a:t>       &gt; </a:t>
            </a:r>
            <a:r>
              <a:rPr u="sng"/>
              <a:t>antioxydants</a:t>
            </a:r>
            <a:r>
              <a:t> (baisse stress oxydatif) : </a:t>
            </a:r>
            <a:r>
              <a:rPr sz="4500"/>
              <a:t>jus de cerise/baies</a:t>
            </a:r>
          </a:p>
          <a:p>
            <a:pPr marL="0" indent="0">
              <a:lnSpc>
                <a:spcPct val="100000"/>
              </a:lnSpc>
              <a:buSzTx/>
              <a:buNone/>
              <a:defRPr sz="5200"/>
            </a:pPr>
            <a:r>
              <a:t>       &gt; </a:t>
            </a:r>
            <a:r>
              <a:rPr u="sng"/>
              <a:t>glucose/protéine</a:t>
            </a:r>
            <a:r>
              <a:t> : </a:t>
            </a:r>
            <a:r>
              <a:rPr sz="4500"/>
              <a:t>lait avec banane</a:t>
            </a:r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0844" y="9909844"/>
            <a:ext cx="2362311" cy="2362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89372" y="10205343"/>
            <a:ext cx="2362310" cy="177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1511" r="15013"/>
          <a:stretch>
            <a:fillRect/>
          </a:stretch>
        </p:blipFill>
        <p:spPr>
          <a:xfrm>
            <a:off x="17227453" y="8379087"/>
            <a:ext cx="1771482" cy="2790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22521" t="8102" r="22521" b="12235"/>
          <a:stretch>
            <a:fillRect/>
          </a:stretch>
        </p:blipFill>
        <p:spPr>
          <a:xfrm>
            <a:off x="20274875" y="6202659"/>
            <a:ext cx="1468113" cy="27480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UP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RECUPERATION</a:t>
            </a:r>
          </a:p>
        </p:txBody>
      </p:sp>
      <p:sp>
        <p:nvSpPr>
          <p:cNvPr id="362" name="Massag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499506" indent="-499506" defTabSz="511809">
              <a:lnSpc>
                <a:spcPct val="100000"/>
              </a:lnSpc>
              <a:spcBef>
                <a:spcPts val="4000"/>
              </a:spcBef>
              <a:buClr>
                <a:srgbClr val="535353"/>
              </a:buClr>
              <a:defRPr sz="3968"/>
            </a:pPr>
            <a:r>
              <a:rPr sz="4340" b="1" u="sng">
                <a:solidFill>
                  <a:srgbClr val="07C134"/>
                </a:solidFill>
                <a:latin typeface="Gill Sans"/>
                <a:ea typeface="Gill Sans"/>
                <a:cs typeface="Gill Sans"/>
                <a:sym typeface="Gill Sans"/>
              </a:rPr>
              <a:t>Massages</a:t>
            </a:r>
            <a:r>
              <a:t> 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3968"/>
            </a:pPr>
            <a:r>
              <a:t>       </a:t>
            </a:r>
            <a:r>
              <a:rPr sz="2976"/>
              <a:t> &gt; drainage lymphatique, baisse douleurs musculaires, améliore la sensation de récupération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2976"/>
            </a:pPr>
            <a:r>
              <a:t>          &gt; massage manuel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+</a:t>
            </a:r>
            <a:r>
              <a:t> étirement manuel ++++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2976"/>
            </a:pPr>
            <a:r>
              <a:t>          &gt; </a:t>
            </a:r>
            <a:r>
              <a:rPr u="sng"/>
              <a:t>conditions</a:t>
            </a:r>
            <a:r>
              <a:t> : 1h après effort,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1-2*</a:t>
            </a:r>
            <a:r>
              <a:t>/sem,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10-15 min</a:t>
            </a:r>
            <a:r>
              <a:t> suffisent pour avoir les bénéfices</a:t>
            </a:r>
          </a:p>
          <a:p>
            <a:pPr marL="456691" indent="-456691" defTabSz="511809">
              <a:lnSpc>
                <a:spcPct val="100000"/>
              </a:lnSpc>
              <a:spcBef>
                <a:spcPts val="4000"/>
              </a:spcBef>
              <a:buClr>
                <a:srgbClr val="535353"/>
              </a:buClr>
              <a:defRPr sz="3968" b="1" u="sng">
                <a:solidFill>
                  <a:srgbClr val="05D22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Bas de contention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3968"/>
            </a:pPr>
            <a:r>
              <a:t>       </a:t>
            </a:r>
            <a:r>
              <a:rPr sz="3100"/>
              <a:t>&gt; favorise le retour veineux et favorise la récupération de la force et de la puissance musculaire 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3100"/>
            </a:pPr>
            <a:r>
              <a:t>         &gt; diminue les douleurs et courbatures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3100"/>
            </a:pPr>
            <a:r>
              <a:t>         &gt; dès la fin de l’effort et le plus longtemps possible</a:t>
            </a:r>
          </a:p>
          <a:p>
            <a:pPr marL="0" indent="0" defTabSz="511809">
              <a:lnSpc>
                <a:spcPct val="100000"/>
              </a:lnSpc>
              <a:spcBef>
                <a:spcPts val="4000"/>
              </a:spcBef>
              <a:buSzTx/>
              <a:buNone/>
              <a:defRPr sz="3100"/>
            </a:pPr>
            <a:r>
              <a:t>         &gt; bas ou chaussettes ok </a:t>
            </a: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7532" t="2196" r="20531" b="2759"/>
          <a:stretch>
            <a:fillRect/>
          </a:stretch>
        </p:blipFill>
        <p:spPr>
          <a:xfrm>
            <a:off x="13990603" y="9854232"/>
            <a:ext cx="2281201" cy="350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83807" y="5107720"/>
            <a:ext cx="5259057" cy="3500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UP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RECUPERATION</a:t>
            </a:r>
          </a:p>
        </p:txBody>
      </p:sp>
      <p:sp>
        <p:nvSpPr>
          <p:cNvPr id="367" name="Bains Froi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531733" indent="-531733" defTabSz="544830">
              <a:lnSpc>
                <a:spcPct val="100000"/>
              </a:lnSpc>
              <a:spcBef>
                <a:spcPts val="4200"/>
              </a:spcBef>
              <a:buClr>
                <a:srgbClr val="535353"/>
              </a:buClr>
              <a:defRPr sz="4224"/>
            </a:pPr>
            <a:r>
              <a:rPr sz="4620" b="1" u="sng">
                <a:solidFill>
                  <a:srgbClr val="0FE65D"/>
                </a:solidFill>
                <a:latin typeface="Gill Sans"/>
                <a:ea typeface="Gill Sans"/>
                <a:cs typeface="Gill Sans"/>
                <a:sym typeface="Gill Sans"/>
              </a:rPr>
              <a:t>Bains Froids</a:t>
            </a:r>
            <a:r>
              <a:t> </a:t>
            </a:r>
          </a:p>
          <a:p>
            <a:pPr marL="0" indent="0" defTabSz="544830">
              <a:lnSpc>
                <a:spcPct val="100000"/>
              </a:lnSpc>
              <a:spcBef>
                <a:spcPts val="4200"/>
              </a:spcBef>
              <a:buSzTx/>
              <a:buNone/>
              <a:defRPr sz="4224"/>
            </a:pPr>
            <a:r>
              <a:t>         -</a:t>
            </a:r>
            <a:r>
              <a:rPr sz="3630"/>
              <a:t> baisse température corporelle, baisse des douleurs musculaires/inflammation, favorise récupération de la performance</a:t>
            </a:r>
          </a:p>
          <a:p>
            <a:pPr marL="0" indent="0" defTabSz="544830">
              <a:lnSpc>
                <a:spcPct val="100000"/>
              </a:lnSpc>
              <a:spcBef>
                <a:spcPts val="4200"/>
              </a:spcBef>
              <a:buSzTx/>
              <a:buNone/>
              <a:defRPr sz="3630"/>
            </a:pPr>
            <a:r>
              <a:t>          -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corps entier</a:t>
            </a:r>
            <a:r>
              <a:t> &gt;&gt; jambes seulement</a:t>
            </a:r>
          </a:p>
          <a:p>
            <a:pPr marL="0" indent="0" defTabSz="544830">
              <a:lnSpc>
                <a:spcPct val="100000"/>
              </a:lnSpc>
              <a:spcBef>
                <a:spcPts val="4200"/>
              </a:spcBef>
              <a:buSzTx/>
              <a:buNone/>
              <a:defRPr sz="3630"/>
            </a:pPr>
            <a:r>
              <a:t>          - </a:t>
            </a:r>
            <a:r>
              <a:rPr u="sng"/>
              <a:t>conditions :</a:t>
            </a:r>
            <a:r>
              <a:t>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7-15 min à 6-12°C</a:t>
            </a:r>
          </a:p>
          <a:p>
            <a:pPr marL="486156" indent="-486156" defTabSz="544830">
              <a:lnSpc>
                <a:spcPct val="100000"/>
              </a:lnSpc>
              <a:spcBef>
                <a:spcPts val="4200"/>
              </a:spcBef>
              <a:buClr>
                <a:srgbClr val="535353"/>
              </a:buClr>
              <a:defRPr sz="4224" b="1" u="sng">
                <a:solidFill>
                  <a:srgbClr val="0DFB77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Bottes de compression</a:t>
            </a:r>
          </a:p>
          <a:p>
            <a:pPr marL="0" indent="0" defTabSz="544830">
              <a:lnSpc>
                <a:spcPct val="100000"/>
              </a:lnSpc>
              <a:spcBef>
                <a:spcPts val="4200"/>
              </a:spcBef>
              <a:buSzTx/>
              <a:buNone/>
              <a:defRPr sz="4224"/>
            </a:pPr>
            <a:r>
              <a:t>        -</a:t>
            </a:r>
            <a:r>
              <a:rPr sz="3630"/>
              <a:t> isolée &gt;&gt; pas d’intérêts</a:t>
            </a:r>
          </a:p>
          <a:p>
            <a:pPr marL="0" indent="0" defTabSz="544830">
              <a:lnSpc>
                <a:spcPct val="100000"/>
              </a:lnSpc>
              <a:spcBef>
                <a:spcPts val="4200"/>
              </a:spcBef>
              <a:buSzTx/>
              <a:buNone/>
              <a:defRPr sz="4224"/>
            </a:pPr>
            <a:r>
              <a:rPr sz="3630"/>
              <a:t>         - en compléments des autres méthodes</a:t>
            </a:r>
          </a:p>
          <a:p>
            <a:pPr marL="0" indent="0" defTabSz="544830">
              <a:lnSpc>
                <a:spcPct val="100000"/>
              </a:lnSpc>
              <a:spcBef>
                <a:spcPts val="4200"/>
              </a:spcBef>
              <a:buSzTx/>
              <a:buNone/>
              <a:defRPr sz="4224"/>
            </a:pPr>
            <a:r>
              <a:rPr sz="3630"/>
              <a:t>         - 10-15 min au moins, pression maximale supportée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4951" y="9170468"/>
            <a:ext cx="3568317" cy="356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17093" y="6187942"/>
            <a:ext cx="5004864" cy="2502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UP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RECUPERATION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7774" y="10349934"/>
            <a:ext cx="5868653" cy="2934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31078" b="56142"/>
          <a:stretch>
            <a:fillRect/>
          </a:stretch>
        </p:blipFill>
        <p:spPr>
          <a:xfrm>
            <a:off x="1473596" y="6328369"/>
            <a:ext cx="21436677" cy="387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7178" y="3250940"/>
            <a:ext cx="4408378" cy="2934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22521" t="8102" r="22521" b="12235"/>
          <a:stretch>
            <a:fillRect/>
          </a:stretch>
        </p:blipFill>
        <p:spPr>
          <a:xfrm>
            <a:off x="5201944" y="3251169"/>
            <a:ext cx="1567584" cy="293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7532" t="2196" r="20531" b="2759"/>
          <a:stretch>
            <a:fillRect/>
          </a:stretch>
        </p:blipFill>
        <p:spPr>
          <a:xfrm>
            <a:off x="12861291" y="10349934"/>
            <a:ext cx="1912198" cy="2934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7306.HEIC.pdf" descr="IMG_7306.HEIC.pdf"/>
          <p:cNvPicPr>
            <a:picLocks noChangeAspect="1"/>
          </p:cNvPicPr>
          <p:nvPr/>
        </p:nvPicPr>
        <p:blipFill>
          <a:blip r:embed="rId7">
            <a:extLst/>
          </a:blip>
          <a:srcRect l="6549" t="1909" r="4503" b="3339"/>
          <a:stretch>
            <a:fillRect/>
          </a:stretch>
        </p:blipFill>
        <p:spPr>
          <a:xfrm rot="5400000">
            <a:off x="14750471" y="2507765"/>
            <a:ext cx="2934319" cy="4420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41751" y="10349934"/>
            <a:ext cx="2934327" cy="2934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EFICIT de RECUP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DEFICIT de RECUPERATION</a:t>
            </a:r>
          </a:p>
        </p:txBody>
      </p:sp>
      <p:sp>
        <p:nvSpPr>
          <p:cNvPr id="381" name="Fatigue/surentrainement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6193539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535353"/>
              </a:buClr>
              <a:defRPr sz="6000">
                <a:solidFill>
                  <a:srgbClr val="000000"/>
                </a:solidFill>
              </a:defRPr>
            </a:pPr>
            <a:r>
              <a:t>Fatigue/surentrainement</a:t>
            </a:r>
          </a:p>
          <a:p>
            <a:pPr>
              <a:lnSpc>
                <a:spcPct val="100000"/>
              </a:lnSpc>
              <a:buClr>
                <a:srgbClr val="535353"/>
              </a:buClr>
              <a:defRPr sz="6000">
                <a:solidFill>
                  <a:srgbClr val="000000"/>
                </a:solidFill>
              </a:defRPr>
            </a:pPr>
            <a:r>
              <a:t>Manque de lucidité </a:t>
            </a:r>
            <a:endParaRPr u="sng">
              <a:solidFill>
                <a:srgbClr val="0FE65D"/>
              </a:solidFill>
            </a:endParaRPr>
          </a:p>
          <a:p>
            <a:pPr marL="0" lvl="2" indent="0">
              <a:lnSpc>
                <a:spcPct val="100000"/>
              </a:lnSpc>
              <a:buSzTx/>
              <a:buNone/>
              <a:defRPr sz="6000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         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&gt; Risque de chute</a:t>
            </a:r>
          </a:p>
          <a:p>
            <a:pPr>
              <a:lnSpc>
                <a:spcPct val="100000"/>
              </a:lnSpc>
              <a:buClr>
                <a:srgbClr val="535353"/>
              </a:buClr>
              <a:defRPr sz="6000">
                <a:solidFill>
                  <a:srgbClr val="000000"/>
                </a:solidFill>
              </a:defRPr>
            </a:pPr>
            <a:r>
              <a:t>Fatiguabilité musculaire</a:t>
            </a:r>
          </a:p>
        </p:txBody>
      </p:sp>
      <p:sp>
        <p:nvSpPr>
          <p:cNvPr id="382" name="&gt;&gt; 2-3 jours de repos entre sorties &gt; 4h"/>
          <p:cNvSpPr txBox="1"/>
          <p:nvPr/>
        </p:nvSpPr>
        <p:spPr>
          <a:xfrm>
            <a:off x="792187" y="10654214"/>
            <a:ext cx="12842826" cy="84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8F00"/>
                </a:solidFill>
              </a:defRPr>
            </a:pPr>
            <a:r>
              <a:t>&gt;&gt;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2-3 jours de repos entre sorties &gt; 4h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Fatigue/surentrain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Fatigue/surentrainement</a:t>
            </a:r>
          </a:p>
        </p:txBody>
      </p:sp>
      <p:sp>
        <p:nvSpPr>
          <p:cNvPr id="385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386" name="Utilisation trop importante des réserves du corps…"/>
          <p:cNvSpPr txBox="1"/>
          <p:nvPr/>
        </p:nvSpPr>
        <p:spPr>
          <a:xfrm>
            <a:off x="673100" y="3833008"/>
            <a:ext cx="20715814" cy="3735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5468" indent="-575468" algn="l">
              <a:buClr>
                <a:srgbClr val="535353"/>
              </a:buClr>
              <a:buSzPct val="82000"/>
              <a:buChar char="-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U</a:t>
            </a:r>
            <a:r>
              <a:rPr sz="4500" b="1">
                <a:latin typeface="Gill Sans"/>
                <a:ea typeface="Gill Sans"/>
                <a:cs typeface="Gill Sans"/>
                <a:sym typeface="Gill Sans"/>
              </a:rPr>
              <a:t>tilisation trop importante des réserves du corps</a:t>
            </a:r>
            <a:r>
              <a:rPr sz="4500"/>
              <a:t> </a:t>
            </a:r>
            <a:r>
              <a:t> </a:t>
            </a:r>
          </a:p>
          <a:p>
            <a:pPr lvl="4" algn="l"/>
            <a:r>
              <a:t>        &gt; fatigue, difficulté à reproduire les efforts</a:t>
            </a:r>
          </a:p>
          <a:p>
            <a:pPr lvl="4" algn="l"/>
            <a:r>
              <a:t>        &gt;    de la FC de repos et d’effort</a:t>
            </a:r>
          </a:p>
          <a:p>
            <a:pPr lvl="4" algn="l"/>
            <a:r>
              <a:t>        &gt;    de la FC max</a:t>
            </a:r>
          </a:p>
          <a:p>
            <a:pPr lvl="4" algn="l"/>
            <a:r>
              <a:t>        &gt; lassitude, sommeil altéré</a:t>
            </a:r>
          </a:p>
        </p:txBody>
      </p:sp>
      <p:sp>
        <p:nvSpPr>
          <p:cNvPr id="387" name="Flèche"/>
          <p:cNvSpPr/>
          <p:nvPr/>
        </p:nvSpPr>
        <p:spPr>
          <a:xfrm rot="16200000">
            <a:off x="2614483" y="5484933"/>
            <a:ext cx="570671" cy="477787"/>
          </a:xfrm>
          <a:prstGeom prst="rightArrow">
            <a:avLst>
              <a:gd name="adj1" fmla="val 32000"/>
              <a:gd name="adj2" fmla="val 78105"/>
            </a:avLst>
          </a:prstGeom>
          <a:solidFill>
            <a:schemeClr val="accent5">
              <a:hueOff val="-608019"/>
              <a:satOff val="-16379"/>
              <a:lumOff val="2512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Flèche"/>
          <p:cNvSpPr/>
          <p:nvPr/>
        </p:nvSpPr>
        <p:spPr>
          <a:xfrm rot="5400000">
            <a:off x="2614483" y="6264842"/>
            <a:ext cx="570671" cy="477787"/>
          </a:xfrm>
          <a:prstGeom prst="rightArrow">
            <a:avLst>
              <a:gd name="adj1" fmla="val 32000"/>
              <a:gd name="adj2" fmla="val 78105"/>
            </a:avLst>
          </a:prstGeom>
          <a:solidFill>
            <a:schemeClr val="accent5">
              <a:hueOff val="-608019"/>
              <a:satOff val="-16379"/>
              <a:lumOff val="2512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9" name="&gt;&gt; Périodes de repos ++++…"/>
          <p:cNvSpPr txBox="1"/>
          <p:nvPr/>
        </p:nvSpPr>
        <p:spPr>
          <a:xfrm>
            <a:off x="1102424" y="10894118"/>
            <a:ext cx="9136555" cy="14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&gt;&gt;</a:t>
            </a:r>
            <a:r>
              <a:t> </a:t>
            </a: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Périodes de repos ++++</a:t>
            </a:r>
          </a:p>
          <a:p>
            <a:pPr algn="l">
              <a:defRPr sz="4500"/>
            </a:pPr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&gt;&gt; Diététique adaptée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37342" y="4806114"/>
            <a:ext cx="8039337" cy="634467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ATTENTION sur internet"/>
          <p:cNvSpPr txBox="1"/>
          <p:nvPr/>
        </p:nvSpPr>
        <p:spPr>
          <a:xfrm rot="20233381">
            <a:off x="14478068" y="7552998"/>
            <a:ext cx="881325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100"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ATTENTION sur internet</a:t>
            </a:r>
          </a:p>
        </p:txBody>
      </p:sp>
      <p:sp>
        <p:nvSpPr>
          <p:cNvPr id="392" name="Programme entrainement inadapté…"/>
          <p:cNvSpPr txBox="1"/>
          <p:nvPr/>
        </p:nvSpPr>
        <p:spPr>
          <a:xfrm>
            <a:off x="673100" y="7871387"/>
            <a:ext cx="12415038" cy="216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75468" indent="-575468" algn="l">
              <a:buClr>
                <a:srgbClr val="535353"/>
              </a:buClr>
              <a:buSzPct val="82000"/>
              <a:buChar char="-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</a:t>
            </a:r>
            <a:r>
              <a:rPr sz="4500" b="1">
                <a:latin typeface="Gill Sans"/>
                <a:ea typeface="Gill Sans"/>
                <a:cs typeface="Gill Sans"/>
                <a:sym typeface="Gill Sans"/>
              </a:rPr>
              <a:t>rogramme entrainement inadapté        </a:t>
            </a:r>
          </a:p>
          <a:p>
            <a:pPr algn="l"/>
            <a:r>
              <a:rPr sz="4500" b="1">
                <a:latin typeface="Gill Sans"/>
                <a:ea typeface="Gill Sans"/>
                <a:cs typeface="Gill Sans"/>
                <a:sym typeface="Gill Sans"/>
              </a:rPr>
              <a:t>        </a:t>
            </a:r>
            <a:r>
              <a:rPr sz="4500"/>
              <a:t>&gt; augmentation trop rapide des intensités</a:t>
            </a:r>
          </a:p>
          <a:p>
            <a:pPr lvl="2" algn="l">
              <a:defRPr sz="4500"/>
            </a:pPr>
            <a:r>
              <a:t>        &gt; manque de travail endurance fondamentale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4" animBg="1" advAuto="0"/>
      <p:bldP spid="390" grpId="2" animBg="1" advAuto="0"/>
      <p:bldP spid="391" grpId="3" animBg="1" advAuto="0"/>
      <p:bldP spid="392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Fatigue/surentrain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Fatigue/surentrainement</a:t>
            </a:r>
          </a:p>
        </p:txBody>
      </p:sp>
      <p:sp>
        <p:nvSpPr>
          <p:cNvPr id="395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3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0590" y="3008358"/>
            <a:ext cx="8700515" cy="10518684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Coach…"/>
          <p:cNvSpPr txBox="1"/>
          <p:nvPr/>
        </p:nvSpPr>
        <p:spPr>
          <a:xfrm>
            <a:off x="11717197" y="4862278"/>
            <a:ext cx="11991354" cy="372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algn="l">
              <a:def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defRPr>
            </a:pPr>
            <a:r>
              <a:t>Coach</a:t>
            </a:r>
          </a:p>
          <a:p>
            <a:pPr lvl="6" algn="l"/>
            <a:r>
              <a:t>    &gt; adaptation selon performance</a:t>
            </a:r>
          </a:p>
          <a:p>
            <a:pPr lvl="3" algn="l"/>
            <a:r>
              <a:t>    &gt; individualisation entrainement</a:t>
            </a:r>
          </a:p>
          <a:p>
            <a:pPr lvl="3" algn="l"/>
            <a:r>
              <a:t>    &gt; monotonie</a:t>
            </a:r>
          </a:p>
          <a:p>
            <a:pPr lvl="3" algn="l"/>
            <a:r>
              <a:t>    &gt; stress externe (famille, travail…)</a:t>
            </a:r>
          </a:p>
        </p:txBody>
      </p:sp>
      <p:sp>
        <p:nvSpPr>
          <p:cNvPr id="398" name="Athlète…"/>
          <p:cNvSpPr txBox="1"/>
          <p:nvPr/>
        </p:nvSpPr>
        <p:spPr>
          <a:xfrm>
            <a:off x="11722100" y="9299388"/>
            <a:ext cx="9620144" cy="372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>
                <a:solidFill>
                  <a:srgbClr val="21C828"/>
                </a:solidFill>
              </a:rPr>
              <a:t>Athlète</a:t>
            </a:r>
            <a:r>
              <a:t>  </a:t>
            </a:r>
          </a:p>
          <a:p>
            <a:pPr algn="l"/>
            <a:r>
              <a:t>    &gt; récupération</a:t>
            </a:r>
          </a:p>
          <a:p>
            <a:pPr algn="l"/>
            <a:r>
              <a:t>    &gt; conscience émotionnelle</a:t>
            </a:r>
          </a:p>
          <a:p>
            <a:pPr algn="l"/>
            <a:r>
              <a:t>    &gt; stop si infection</a:t>
            </a:r>
          </a:p>
          <a:p>
            <a:pPr algn="l"/>
            <a:r>
              <a:t>    &gt; accepter baisse entrainement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ONDUITE DOPAN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CONDUITE DOPANTE</a:t>
            </a:r>
          </a:p>
        </p:txBody>
      </p:sp>
      <p:sp>
        <p:nvSpPr>
          <p:cNvPr id="401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402" name="Consommation d’une substance, autorisée ou interdite, dans le but de surmonter un obstacle (réel ou supposé), à des fins de performance."/>
          <p:cNvSpPr txBox="1"/>
          <p:nvPr/>
        </p:nvSpPr>
        <p:spPr>
          <a:xfrm>
            <a:off x="730921" y="4045452"/>
            <a:ext cx="22934858" cy="2300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ts val="6900"/>
              </a:lnSpc>
              <a:defRPr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</a:defRPr>
            </a:pPr>
            <a:r>
              <a:t>Consommation d’une substance, </a:t>
            </a:r>
            <a:r>
              <a:rPr u="sng"/>
              <a:t>autorisée ou interdite</a:t>
            </a:r>
            <a:r>
              <a:t>, dans le but de surmonter un obstacle (réel ou supposé), </a:t>
            </a:r>
            <a:r>
              <a:rPr b="1" u="sng">
                <a:latin typeface="Gill Sans"/>
                <a:ea typeface="Gill Sans"/>
                <a:cs typeface="Gill Sans"/>
                <a:sym typeface="Gill Sans"/>
              </a:rPr>
              <a:t>à des fins de performance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. </a:t>
            </a:r>
          </a:p>
        </p:txBody>
      </p:sp>
      <p:sp>
        <p:nvSpPr>
          <p:cNvPr id="403" name="ex : automédication (AINS, antalgique), complément alimentaire, vitamines"/>
          <p:cNvSpPr txBox="1"/>
          <p:nvPr/>
        </p:nvSpPr>
        <p:spPr>
          <a:xfrm>
            <a:off x="717866" y="6054519"/>
            <a:ext cx="18833468" cy="840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ex</a:t>
            </a:r>
            <a:r>
              <a:rPr>
                <a:solidFill>
                  <a:srgbClr val="FF2600"/>
                </a:solidFill>
              </a:rPr>
              <a:t> </a:t>
            </a:r>
            <a:r>
              <a:t>: automédication (AINS, antalgique), complément alimentaire, vitamines </a:t>
            </a:r>
          </a:p>
        </p:txBody>
      </p:sp>
      <p:sp>
        <p:nvSpPr>
          <p:cNvPr id="404" name="RISQUES :…"/>
          <p:cNvSpPr txBox="1"/>
          <p:nvPr/>
        </p:nvSpPr>
        <p:spPr>
          <a:xfrm>
            <a:off x="631843" y="7524920"/>
            <a:ext cx="18344243" cy="305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defRPr>
            </a:pPr>
            <a:r>
              <a:rPr b="1" u="sng">
                <a:latin typeface="Gill Sans"/>
                <a:ea typeface="Gill Sans"/>
                <a:cs typeface="Gill Sans"/>
                <a:sym typeface="Gill Sans"/>
              </a:rPr>
              <a:t>RISQUES</a:t>
            </a:r>
            <a:r>
              <a:t> :</a:t>
            </a:r>
          </a:p>
          <a:p>
            <a:pPr marL="575468" indent="-575468" algn="l">
              <a:buClr>
                <a:srgbClr val="535353"/>
              </a:buClr>
              <a:buSzPct val="82000"/>
              <a:buChar char="-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cacher les signaux d’alerte</a:t>
            </a:r>
            <a:r>
              <a:t> : douleurs, gonflement…</a:t>
            </a:r>
          </a:p>
          <a:p>
            <a:pPr marL="575468" indent="-575468" algn="l">
              <a:buClr>
                <a:srgbClr val="535353"/>
              </a:buClr>
              <a:buSzPct val="82000"/>
              <a:buChar char="-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aggravation </a:t>
            </a:r>
            <a:r>
              <a:t>blessures</a:t>
            </a:r>
          </a:p>
          <a:p>
            <a:pPr marL="575468" indent="-575468" algn="l">
              <a:buClr>
                <a:srgbClr val="535353"/>
              </a:buClr>
              <a:buSzPct val="82000"/>
              <a:buChar char="-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souffrance organique </a:t>
            </a:r>
            <a:r>
              <a:t>: insuffisance rénale, hépatique </a:t>
            </a:r>
          </a:p>
        </p:txBody>
      </p:sp>
      <p:grpSp>
        <p:nvGrpSpPr>
          <p:cNvPr id="407" name="Grouper"/>
          <p:cNvGrpSpPr/>
          <p:nvPr/>
        </p:nvGrpSpPr>
        <p:grpSpPr>
          <a:xfrm>
            <a:off x="218269" y="1195833"/>
            <a:ext cx="22606972" cy="12239461"/>
            <a:chOff x="0" y="0"/>
            <a:chExt cx="22606969" cy="12239459"/>
          </a:xfrm>
        </p:grpSpPr>
        <p:pic>
          <p:nvPicPr>
            <p:cNvPr id="405" name="Capture d’écran 2024-07-04 à 09.41.14.png" descr="Capture d’écran 2024-07-04 à 09.41.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9667133">
              <a:off x="427963" y="3200007"/>
              <a:ext cx="13603554" cy="5533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6" name="RAPPEL de l’ ANSES : attention compléments alimentaires"/>
            <p:cNvSpPr txBox="1"/>
            <p:nvPr/>
          </p:nvSpPr>
          <p:spPr>
            <a:xfrm rot="2206463">
              <a:off x="11696322" y="7351266"/>
              <a:ext cx="11592741" cy="15748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RAPPEL de l’ ANSES : attention compléments alimentaires</a:t>
              </a:r>
            </a:p>
          </p:txBody>
        </p:sp>
      </p:grpSp>
      <p:grpSp>
        <p:nvGrpSpPr>
          <p:cNvPr id="410" name="Grouper"/>
          <p:cNvGrpSpPr/>
          <p:nvPr/>
        </p:nvGrpSpPr>
        <p:grpSpPr>
          <a:xfrm>
            <a:off x="13216934" y="2978841"/>
            <a:ext cx="9920264" cy="10577718"/>
            <a:chOff x="0" y="0"/>
            <a:chExt cx="9920262" cy="10577717"/>
          </a:xfrm>
        </p:grpSpPr>
        <p:pic>
          <p:nvPicPr>
            <p:cNvPr id="408" name="Capture d’écran 2024-02-18 à 11.47.50.png" descr="Capture d’écran 2024-02-18 à 11.47.5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20263" cy="105777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9" name="Ovale"/>
            <p:cNvSpPr/>
            <p:nvPr/>
          </p:nvSpPr>
          <p:spPr>
            <a:xfrm>
              <a:off x="3582761" y="7961642"/>
              <a:ext cx="2506818" cy="2224672"/>
            </a:xfrm>
            <a:prstGeom prst="ellipse">
              <a:avLst/>
            </a:prstGeom>
            <a:noFill/>
            <a:ln w="762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1" animBg="1" advAuto="0"/>
      <p:bldP spid="410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814" y="255190"/>
            <a:ext cx="9069264" cy="1320567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CONDUITE DOPAN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CONDUITE DOPANTE</a:t>
            </a:r>
          </a:p>
        </p:txBody>
      </p:sp>
      <p:sp>
        <p:nvSpPr>
          <p:cNvPr id="414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415" name="Capture d’écran 2024-07-04 à 09.44.48.png" descr="Capture d’écran 2024-07-04 à 09.44.48.png"/>
          <p:cNvPicPr>
            <a:picLocks noChangeAspect="1"/>
          </p:cNvPicPr>
          <p:nvPr/>
        </p:nvPicPr>
        <p:blipFill>
          <a:blip r:embed="rId3">
            <a:extLst/>
          </a:blip>
          <a:srcRect t="17923"/>
          <a:stretch>
            <a:fillRect/>
          </a:stretch>
        </p:blipFill>
        <p:spPr>
          <a:xfrm>
            <a:off x="14064750" y="3834606"/>
            <a:ext cx="9598736" cy="8866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15464" r="3429" b="66157"/>
          <a:stretch>
            <a:fillRect/>
          </a:stretch>
        </p:blipFill>
        <p:spPr>
          <a:xfrm>
            <a:off x="-23167" y="3296455"/>
            <a:ext cx="13495956" cy="7123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2" animBg="1" advAuto="0"/>
      <p:bldP spid="416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ourquoi une VNC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Pourquoi une VNCI</a:t>
            </a:r>
          </a:p>
        </p:txBody>
      </p:sp>
      <p:sp>
        <p:nvSpPr>
          <p:cNvPr id="129" name="Recherche FRCV…"/>
          <p:cNvSpPr txBox="1">
            <a:spLocks noGrp="1"/>
          </p:cNvSpPr>
          <p:nvPr>
            <p:ph type="body" sz="half" idx="1"/>
          </p:nvPr>
        </p:nvSpPr>
        <p:spPr>
          <a:xfrm>
            <a:off x="679405" y="3173654"/>
            <a:ext cx="19271169" cy="5127772"/>
          </a:xfrm>
          <a:prstGeom prst="rect">
            <a:avLst/>
          </a:prstGeom>
        </p:spPr>
        <p:txBody>
          <a:bodyPr/>
          <a:lstStyle/>
          <a:p>
            <a:pPr marL="736599" indent="-736599">
              <a:lnSpc>
                <a:spcPct val="100000"/>
              </a:lnSpc>
              <a:spcBef>
                <a:spcPts val="0"/>
              </a:spcBef>
              <a:defRPr sz="8000"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Recherche FRCV</a:t>
            </a:r>
          </a:p>
          <a:p>
            <a:pPr marL="0" indent="0">
              <a:lnSpc>
                <a:spcPct val="100000"/>
              </a:lnSpc>
              <a:buSzTx/>
              <a:buNone/>
            </a:pPr>
            <a:r>
              <a:t>&gt; Examen clinique </a:t>
            </a:r>
            <a:r>
              <a:rPr sz="4500"/>
              <a:t>:  HTA?, trouble du rythme?, raideur articulaire?</a:t>
            </a:r>
          </a:p>
          <a:p>
            <a:pPr marL="0" indent="0">
              <a:lnSpc>
                <a:spcPct val="100000"/>
              </a:lnSpc>
              <a:buSzTx/>
              <a:buNone/>
              <a:defRPr sz="6000"/>
            </a:pPr>
            <a:r>
              <a:t>&gt; ECG de repos</a:t>
            </a:r>
          </a:p>
        </p:txBody>
      </p:sp>
      <p:grpSp>
        <p:nvGrpSpPr>
          <p:cNvPr id="132" name="Grouper"/>
          <p:cNvGrpSpPr/>
          <p:nvPr/>
        </p:nvGrpSpPr>
        <p:grpSpPr>
          <a:xfrm>
            <a:off x="7991965" y="4378081"/>
            <a:ext cx="13927693" cy="3992638"/>
            <a:chOff x="0" y="0"/>
            <a:chExt cx="13927691" cy="3992636"/>
          </a:xfrm>
        </p:grpSpPr>
        <p:pic>
          <p:nvPicPr>
            <p:cNvPr id="13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153698"/>
              <a:ext cx="3213434" cy="1838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70191" y="0"/>
              <a:ext cx="2857501" cy="285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5" name="Grouper"/>
          <p:cNvGrpSpPr/>
          <p:nvPr/>
        </p:nvGrpSpPr>
        <p:grpSpPr>
          <a:xfrm>
            <a:off x="666824" y="8223374"/>
            <a:ext cx="21583082" cy="2142289"/>
            <a:chOff x="0" y="0"/>
            <a:chExt cx="21583081" cy="2142288"/>
          </a:xfrm>
        </p:grpSpPr>
        <p:pic>
          <p:nvPicPr>
            <p:cNvPr id="13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369647" y="0"/>
              <a:ext cx="3213435" cy="2142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&gt; Bilan biologique : dyslipidémie, diabète, globules rouges"/>
            <p:cNvSpPr txBox="1"/>
            <p:nvPr/>
          </p:nvSpPr>
          <p:spPr>
            <a:xfrm>
              <a:off x="0" y="588544"/>
              <a:ext cx="17851165" cy="96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6500"/>
                </a:spcBef>
                <a:defRPr sz="6000"/>
              </a:lvl1pPr>
            </a:lstStyle>
            <a:p>
              <a:r>
                <a:t>&gt; Bilan biologique : dyslipidémie, diabète, globules rouges</a:t>
              </a:r>
            </a:p>
          </p:txBody>
        </p:sp>
      </p:grpSp>
      <p:grpSp>
        <p:nvGrpSpPr>
          <p:cNvPr id="138" name="Grouper"/>
          <p:cNvGrpSpPr/>
          <p:nvPr/>
        </p:nvGrpSpPr>
        <p:grpSpPr>
          <a:xfrm>
            <a:off x="673099" y="9719713"/>
            <a:ext cx="17018914" cy="3992707"/>
            <a:chOff x="0" y="0"/>
            <a:chExt cx="17018912" cy="3992706"/>
          </a:xfrm>
        </p:grpSpPr>
        <p:pic>
          <p:nvPicPr>
            <p:cNvPr id="136" name="IMG_2241.jpeg" descr="IMG_224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18290" r="27353" b="268"/>
            <a:stretch>
              <a:fillRect/>
            </a:stretch>
          </p:blipFill>
          <p:spPr>
            <a:xfrm>
              <a:off x="14347736" y="0"/>
              <a:ext cx="2671177" cy="3992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" name="&gt; ECG d’effort &gt; 35 ans et tous les 5 ans…"/>
            <p:cNvSpPr txBox="1"/>
            <p:nvPr/>
          </p:nvSpPr>
          <p:spPr>
            <a:xfrm>
              <a:off x="0" y="872459"/>
              <a:ext cx="13355067" cy="2654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spcBef>
                  <a:spcPts val="6500"/>
                </a:spcBef>
                <a:defRPr sz="6000"/>
              </a:pPr>
              <a:r>
                <a:t>&gt; ECG d’effort &gt; 35 ans et tous les 5 ans</a:t>
              </a:r>
            </a:p>
            <a:p>
              <a:pPr algn="l">
                <a:spcBef>
                  <a:spcPts val="6500"/>
                </a:spcBef>
                <a:defRPr sz="6000"/>
              </a:pPr>
              <a:r>
                <a:t>&gt; +/- VO2 max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8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CHNOPATH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TECHNOPATHIE</a:t>
            </a:r>
          </a:p>
        </p:txBody>
      </p:sp>
      <p:sp>
        <p:nvSpPr>
          <p:cNvPr id="419" name="Texte"/>
          <p:cNvSpPr txBox="1"/>
          <p:nvPr/>
        </p:nvSpPr>
        <p:spPr>
          <a:xfrm>
            <a:off x="1113911" y="49672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420" name="REGLAGE DU VELO +++…"/>
          <p:cNvSpPr txBox="1"/>
          <p:nvPr/>
        </p:nvSpPr>
        <p:spPr>
          <a:xfrm>
            <a:off x="1619921" y="7133079"/>
            <a:ext cx="9634227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ts val="6900"/>
              </a:lnSpc>
              <a:defRPr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</a:defRPr>
            </a:pPr>
            <a:r>
              <a:t>REGLAGE DU VELO +++ </a:t>
            </a:r>
          </a:p>
          <a:p>
            <a:pPr algn="just" defTabSz="457200">
              <a:lnSpc>
                <a:spcPts val="6900"/>
              </a:lnSpc>
              <a:defRPr b="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ANALYSE POSTURALE ++++</a:t>
            </a:r>
          </a:p>
        </p:txBody>
      </p:sp>
      <p:pic>
        <p:nvPicPr>
          <p:cNvPr id="421" name="Analyse Posturale-0.00.00.004.jpeg" descr="Analyse Posturale-0.00.00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70928" y="4593384"/>
            <a:ext cx="8842449" cy="6641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95% des douleurs de genou sont liées au vélo"/>
          <p:cNvSpPr txBox="1"/>
          <p:nvPr/>
        </p:nvSpPr>
        <p:spPr>
          <a:xfrm>
            <a:off x="1718425" y="4609014"/>
            <a:ext cx="11752350" cy="84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95%</a:t>
            </a:r>
            <a:r>
              <a:t> des douleurs de genou sont liées au vélo</a:t>
            </a:r>
          </a:p>
        </p:txBody>
      </p:sp>
      <p:pic>
        <p:nvPicPr>
          <p:cNvPr id="423" name="Capture d’écran 2024-07-04 à 09.51.25.png" descr="Capture d’écran 2024-07-04 à 09.51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800000">
            <a:off x="3571490" y="5741067"/>
            <a:ext cx="12758480" cy="4346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1" animBg="1" advAuto="0"/>
      <p:bldP spid="423" grpId="2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MERCI DE VOTRE ATTEN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MERCI DE VOTRE ATTENTION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57621" y="4260289"/>
            <a:ext cx="8512343" cy="567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8178" y="10683885"/>
            <a:ext cx="10787643" cy="2511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7210.jpeg" descr="IMG_7210.jpeg"/>
          <p:cNvPicPr>
            <a:picLocks noChangeAspect="1"/>
          </p:cNvPicPr>
          <p:nvPr/>
        </p:nvPicPr>
        <p:blipFill>
          <a:blip r:embed="rId4">
            <a:extLst/>
          </a:blip>
          <a:srcRect r="10346" b="9990"/>
          <a:stretch>
            <a:fillRect/>
          </a:stretch>
        </p:blipFill>
        <p:spPr>
          <a:xfrm>
            <a:off x="3165572" y="4260180"/>
            <a:ext cx="7533405" cy="5672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ourquoi une VNC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Pourquoi une VNCI</a:t>
            </a:r>
          </a:p>
        </p:txBody>
      </p:sp>
      <p:sp>
        <p:nvSpPr>
          <p:cNvPr id="141" name="Problématique(s) pré existante…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6309872"/>
          </a:xfrm>
          <a:prstGeom prst="rect">
            <a:avLst/>
          </a:prstGeom>
        </p:spPr>
        <p:txBody>
          <a:bodyPr anchor="t"/>
          <a:lstStyle/>
          <a:p>
            <a:pPr marL="736599" indent="-736599">
              <a:lnSpc>
                <a:spcPct val="100000"/>
              </a:lnSpc>
              <a:defRPr sz="8000"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Problématique(s) pré existante</a:t>
            </a:r>
          </a:p>
          <a:p>
            <a:pPr marL="0" lvl="8" indent="0">
              <a:spcBef>
                <a:spcPts val="6500"/>
              </a:spcBef>
              <a:buSzTx/>
              <a:buNone/>
              <a:defRPr sz="5000"/>
            </a:pPr>
            <a:r>
              <a:t>    &gt; Blessures en cours ou récente &gt;&gt; rééducation? </a:t>
            </a:r>
          </a:p>
          <a:p>
            <a:pPr marL="0" lvl="5" indent="0">
              <a:spcBef>
                <a:spcPts val="6500"/>
              </a:spcBef>
              <a:buSzTx/>
              <a:buNone/>
              <a:defRPr sz="5000"/>
            </a:pPr>
            <a:r>
              <a:t>    &gt; Soutien diététique</a:t>
            </a:r>
          </a:p>
          <a:p>
            <a:pPr marL="0" lvl="5" indent="0">
              <a:spcBef>
                <a:spcPts val="6500"/>
              </a:spcBef>
              <a:buSzTx/>
              <a:buNone/>
              <a:defRPr sz="5000"/>
            </a:pPr>
            <a:r>
              <a:t>    &gt; Hydratation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2521" t="8102" r="22521" b="12235"/>
          <a:stretch>
            <a:fillRect/>
          </a:stretch>
        </p:blipFill>
        <p:spPr>
          <a:xfrm>
            <a:off x="10110116" y="7268626"/>
            <a:ext cx="1468113" cy="27480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Grouper"/>
          <p:cNvGrpSpPr/>
          <p:nvPr/>
        </p:nvGrpSpPr>
        <p:grpSpPr>
          <a:xfrm>
            <a:off x="670808" y="10384542"/>
            <a:ext cx="21433818" cy="2548025"/>
            <a:chOff x="0" y="0"/>
            <a:chExt cx="18780467" cy="2548023"/>
          </a:xfrm>
        </p:grpSpPr>
        <p:pic>
          <p:nvPicPr>
            <p:cNvPr id="14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951471" y="0"/>
              <a:ext cx="3828997" cy="25480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&gt;&gt; Programme de prévention individuel  :…"/>
            <p:cNvSpPr txBox="1"/>
            <p:nvPr/>
          </p:nvSpPr>
          <p:spPr>
            <a:xfrm>
              <a:off x="0" y="80928"/>
              <a:ext cx="13567711" cy="238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5" algn="l">
                <a:spcBef>
                  <a:spcPts val="6500"/>
                </a:spcBef>
              </a:pPr>
              <a:r>
                <a:t>&gt;&gt; </a:t>
              </a:r>
              <a:r>
                <a:rPr b="1" u="sng">
                  <a:latin typeface="Gill Sans"/>
                  <a:ea typeface="Gill Sans"/>
                  <a:cs typeface="Gill Sans"/>
                  <a:sym typeface="Gill Sans"/>
                </a:rPr>
                <a:t>Programme de prévention individuel</a:t>
              </a:r>
              <a:r>
                <a:t>  : </a:t>
              </a:r>
            </a:p>
            <a:p>
              <a:pPr lvl="5" algn="l">
                <a:spcBef>
                  <a:spcPts val="6500"/>
                </a:spcBef>
              </a:pPr>
              <a:r>
                <a:t>      </a:t>
              </a:r>
              <a:r>
                <a:rPr sz="4000"/>
                <a:t>gainage, stretching, renfort musculaire…, crème solaire ++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hysiologie de l’exercice"/>
          <p:cNvSpPr txBox="1">
            <a:spLocks noGrp="1"/>
          </p:cNvSpPr>
          <p:nvPr>
            <p:ph type="title"/>
          </p:nvPr>
        </p:nvSpPr>
        <p:spPr>
          <a:xfrm>
            <a:off x="47510" y="355600"/>
            <a:ext cx="24301680" cy="3429000"/>
          </a:xfrm>
          <a:prstGeom prst="rect">
            <a:avLst/>
          </a:prstGeom>
        </p:spPr>
        <p:txBody>
          <a:bodyPr/>
          <a:lstStyle>
            <a:lvl1pPr>
              <a:defRPr sz="9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Physiologie de l’exercice</a:t>
            </a:r>
          </a:p>
        </p:txBody>
      </p:sp>
      <p:sp>
        <p:nvSpPr>
          <p:cNvPr id="148" name="Fonctionnement cardiaque"/>
          <p:cNvSpPr txBox="1"/>
          <p:nvPr/>
        </p:nvSpPr>
        <p:spPr>
          <a:xfrm>
            <a:off x="1293674" y="3265463"/>
            <a:ext cx="70224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Fonctionnement cardiaque</a:t>
            </a:r>
          </a:p>
        </p:txBody>
      </p:sp>
      <p:pic>
        <p:nvPicPr>
          <p:cNvPr id="149" name="page10image48794048.png" descr="page10image48794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0471" y="4063117"/>
            <a:ext cx="5761105" cy="94043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ouper"/>
          <p:cNvGrpSpPr/>
          <p:nvPr/>
        </p:nvGrpSpPr>
        <p:grpSpPr>
          <a:xfrm>
            <a:off x="9522372" y="3815524"/>
            <a:ext cx="12934075" cy="4447040"/>
            <a:chOff x="0" y="0"/>
            <a:chExt cx="12934074" cy="4447039"/>
          </a:xfrm>
        </p:grpSpPr>
        <p:sp>
          <p:nvSpPr>
            <p:cNvPr id="150" name="Le coeur est auto-excité &gt;&gt; le noeud sinusal (dans l’oreillette droite)…"/>
            <p:cNvSpPr txBox="1"/>
            <p:nvPr/>
          </p:nvSpPr>
          <p:spPr>
            <a:xfrm>
              <a:off x="0" y="-1"/>
              <a:ext cx="12934075" cy="423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00526" indent="-200526" algn="just" defTabSz="457200">
                <a:spcBef>
                  <a:spcPts val="1200"/>
                </a:spcBef>
                <a:buSzPct val="100000"/>
                <a:buChar char="•"/>
                <a:defRPr sz="3000" b="1" u="sng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Le coeur est auto-excité </a:t>
              </a:r>
              <a:r>
                <a:rPr b="0" u="none"/>
                <a:t>&gt;&gt; le </a:t>
              </a:r>
              <a:r>
                <a:rPr u="none"/>
                <a:t>noeud sinusal </a:t>
              </a:r>
              <a:r>
                <a:rPr b="0" u="none"/>
                <a:t>(dans l’oreillette droite)</a:t>
              </a:r>
              <a:r>
                <a:t> 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– Envoie des influx nerveux 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– Maintien un rythme de 100 P/mn 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– CF utilisation d’un défibrillateur </a:t>
              </a:r>
            </a:p>
            <a:p>
              <a:pPr marL="200526" indent="-200526" algn="just" defTabSz="457200">
                <a:spcBef>
                  <a:spcPts val="1200"/>
                </a:spcBef>
                <a:buSzPct val="100000"/>
                <a:buChar char="•"/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Influences extérieures  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&gt;&gt; Nerfs sympathiques = accélérateurs :             FC </a:t>
              </a:r>
            </a:p>
            <a:p>
              <a:pPr lvl="2" indent="457200" algn="just" defTabSz="457200">
                <a:spcBef>
                  <a:spcPts val="1200"/>
                </a:spcBef>
                <a:defRPr sz="5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&gt;&gt; Nerfs parasympathiques = inhibiteurs :          FC (tonus vagal ) </a:t>
              </a:r>
            </a:p>
          </p:txBody>
        </p:sp>
        <p:sp>
          <p:nvSpPr>
            <p:cNvPr id="151" name="Flèche"/>
            <p:cNvSpPr/>
            <p:nvPr/>
          </p:nvSpPr>
          <p:spPr>
            <a:xfrm rot="16200000">
              <a:off x="6990709" y="2761498"/>
              <a:ext cx="685801" cy="561956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Flèche"/>
            <p:cNvSpPr/>
            <p:nvPr/>
          </p:nvSpPr>
          <p:spPr>
            <a:xfrm rot="5400000">
              <a:off x="6990709" y="3823161"/>
              <a:ext cx="685801" cy="561956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1">
                <a:satOff val="5412"/>
                <a:lumOff val="-3074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57" name="Grouper"/>
          <p:cNvGrpSpPr/>
          <p:nvPr/>
        </p:nvGrpSpPr>
        <p:grpSpPr>
          <a:xfrm>
            <a:off x="9624354" y="12097557"/>
            <a:ext cx="15025212" cy="788298"/>
            <a:chOff x="331778" y="-519"/>
            <a:chExt cx="15025211" cy="788297"/>
          </a:xfrm>
        </p:grpSpPr>
        <p:sp>
          <p:nvSpPr>
            <p:cNvPr id="154" name="débit lors de l’exercice musculaire à l’effort  &gt; X 6 chez le sportif, soit = 30 litres/mn"/>
            <p:cNvSpPr txBox="1"/>
            <p:nvPr/>
          </p:nvSpPr>
          <p:spPr>
            <a:xfrm>
              <a:off x="331778" y="152777"/>
              <a:ext cx="15025211" cy="5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00526" indent="-200526" algn="just" defTabSz="457200">
                <a:spcBef>
                  <a:spcPts val="1200"/>
                </a:spcBef>
                <a:buSzPct val="100000"/>
                <a:buChar char="•"/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fr-FR" dirty="0" smtClean="0"/>
                <a:t>     </a:t>
              </a:r>
              <a:r>
                <a:rPr dirty="0" err="1" smtClean="0"/>
                <a:t>débit</a:t>
              </a:r>
              <a:r>
                <a:rPr dirty="0" smtClean="0"/>
                <a:t> </a:t>
              </a:r>
              <a:r>
                <a:rPr dirty="0" err="1"/>
                <a:t>lors</a:t>
              </a:r>
              <a:r>
                <a:rPr dirty="0"/>
                <a:t> de </a:t>
              </a:r>
              <a:r>
                <a:rPr dirty="0" err="1"/>
                <a:t>l’exercice</a:t>
              </a:r>
              <a:r>
                <a:rPr dirty="0"/>
                <a:t> </a:t>
              </a:r>
              <a:r>
                <a:rPr dirty="0" err="1"/>
                <a:t>musculaire</a:t>
              </a:r>
              <a:r>
                <a:rPr dirty="0"/>
                <a:t> à </a:t>
              </a:r>
              <a:r>
                <a:rPr dirty="0" err="1"/>
                <a:t>l’effort</a:t>
              </a:r>
              <a:r>
                <a:rPr dirty="0"/>
                <a:t>  &gt; </a:t>
              </a:r>
              <a:r>
                <a:rPr dirty="0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X 6 </a:t>
              </a:r>
              <a:r>
                <a:rPr dirty="0"/>
                <a:t>chez le </a:t>
              </a:r>
              <a:r>
                <a:rPr dirty="0" err="1"/>
                <a:t>sportif</a:t>
              </a:r>
              <a:r>
                <a:rPr dirty="0"/>
                <a:t>, </a:t>
              </a:r>
              <a:r>
                <a:rPr dirty="0" err="1"/>
                <a:t>soit</a:t>
              </a:r>
              <a:r>
                <a:rPr dirty="0"/>
                <a:t> = </a:t>
              </a:r>
              <a:r>
                <a:rPr b="1" dirty="0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30 </a:t>
              </a:r>
              <a:r>
                <a:rPr b="1" dirty="0" err="1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litres</a:t>
              </a:r>
              <a:r>
                <a:rPr b="1" dirty="0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/</a:t>
              </a:r>
              <a:r>
                <a:rPr b="1" dirty="0" err="1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mn</a:t>
              </a:r>
              <a:r>
                <a:rPr dirty="0"/>
                <a:t> </a:t>
              </a:r>
            </a:p>
          </p:txBody>
        </p:sp>
        <p:sp>
          <p:nvSpPr>
            <p:cNvPr id="155" name="Flèche"/>
            <p:cNvSpPr/>
            <p:nvPr/>
          </p:nvSpPr>
          <p:spPr>
            <a:xfrm rot="16200000">
              <a:off x="454912" y="61404"/>
              <a:ext cx="685801" cy="561956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6" name="Rectangle"/>
            <p:cNvSpPr/>
            <p:nvPr/>
          </p:nvSpPr>
          <p:spPr>
            <a:xfrm>
              <a:off x="12148499" y="152777"/>
              <a:ext cx="2189768" cy="635001"/>
            </a:xfrm>
            <a:prstGeom prst="rect">
              <a:avLst/>
            </a:prstGeom>
            <a:noFill/>
            <a:ln w="508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0" name="Grouper"/>
          <p:cNvGrpSpPr/>
          <p:nvPr/>
        </p:nvGrpSpPr>
        <p:grpSpPr>
          <a:xfrm>
            <a:off x="9522371" y="8744029"/>
            <a:ext cx="14637915" cy="2872581"/>
            <a:chOff x="72292" y="-85483"/>
            <a:chExt cx="14637913" cy="2872580"/>
          </a:xfrm>
        </p:grpSpPr>
        <p:sp>
          <p:nvSpPr>
            <p:cNvPr id="158" name="Le débit cardiaque (DC) = quantité de sang éjectée par chaque ventricule en 1 minute.…"/>
            <p:cNvSpPr txBox="1"/>
            <p:nvPr/>
          </p:nvSpPr>
          <p:spPr>
            <a:xfrm>
              <a:off x="72292" y="-85483"/>
              <a:ext cx="14637913" cy="2872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00526" indent="-200526" algn="just" defTabSz="457200">
                <a:spcBef>
                  <a:spcPts val="1200"/>
                </a:spcBef>
                <a:buSzPct val="100000"/>
                <a:buChar char="•"/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u="sng" dirty="0"/>
                <a:t>Le </a:t>
              </a:r>
              <a:r>
                <a:rPr b="1" u="sng" dirty="0" err="1"/>
                <a:t>débit</a:t>
              </a:r>
              <a:r>
                <a:rPr b="1" u="sng" dirty="0"/>
                <a:t> </a:t>
              </a:r>
              <a:r>
                <a:rPr b="1" u="sng" dirty="0" err="1"/>
                <a:t>cardiaque</a:t>
              </a:r>
              <a:r>
                <a:rPr b="1" u="sng" dirty="0"/>
                <a:t> (DC)</a:t>
              </a:r>
              <a:r>
                <a:rPr dirty="0"/>
                <a:t> = </a:t>
              </a:r>
              <a:r>
                <a:rPr dirty="0" err="1"/>
                <a:t>quantité</a:t>
              </a:r>
              <a:r>
                <a:rPr dirty="0"/>
                <a:t> de sang </a:t>
              </a:r>
              <a:r>
                <a:rPr dirty="0" err="1"/>
                <a:t>éjectée</a:t>
              </a:r>
              <a:r>
                <a:rPr dirty="0"/>
                <a:t> par </a:t>
              </a:r>
              <a:r>
                <a:rPr dirty="0" err="1"/>
                <a:t>chaque</a:t>
              </a:r>
              <a:r>
                <a:rPr dirty="0"/>
                <a:t> </a:t>
              </a:r>
              <a:r>
                <a:rPr dirty="0" err="1"/>
                <a:t>ventricule</a:t>
              </a:r>
              <a:r>
                <a:rPr dirty="0"/>
                <a:t> </a:t>
              </a:r>
              <a:r>
                <a:rPr dirty="0" err="1"/>
                <a:t>en</a:t>
              </a:r>
              <a:r>
                <a:rPr dirty="0"/>
                <a:t> 1 minute. </a:t>
              </a:r>
            </a:p>
            <a:p>
              <a:pPr lvl="3" indent="6858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</a:t>
              </a:r>
              <a:r>
                <a:rPr dirty="0" err="1"/>
                <a:t>Produit</a:t>
              </a:r>
              <a:r>
                <a:rPr dirty="0"/>
                <a:t> de la </a:t>
              </a:r>
              <a:r>
                <a:rPr dirty="0" err="1"/>
                <a:t>fréquence</a:t>
              </a:r>
              <a:r>
                <a:rPr dirty="0"/>
                <a:t> </a:t>
              </a:r>
              <a:r>
                <a:rPr dirty="0" err="1"/>
                <a:t>cardiaque</a:t>
              </a:r>
              <a:r>
                <a:rPr dirty="0"/>
                <a:t> (FC) par le volume </a:t>
              </a:r>
              <a:r>
                <a:rPr dirty="0" err="1"/>
                <a:t>d’éjection</a:t>
              </a:r>
              <a:r>
                <a:rPr dirty="0"/>
                <a:t> </a:t>
              </a:r>
              <a:r>
                <a:rPr dirty="0" err="1"/>
                <a:t>systolique</a:t>
              </a:r>
              <a:r>
                <a:rPr dirty="0"/>
                <a:t> (VES), </a:t>
              </a:r>
              <a:r>
                <a:rPr dirty="0" err="1"/>
                <a:t>soit</a:t>
              </a:r>
              <a:r>
                <a:rPr dirty="0"/>
                <a:t> : </a:t>
              </a:r>
            </a:p>
            <a:p>
              <a:pPr lvl="3" indent="685800" algn="l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DC = VES x FC</a:t>
              </a:r>
              <a:br>
                <a:rPr dirty="0"/>
              </a:br>
              <a:r>
                <a:rPr lang="fr-FR" dirty="0" smtClean="0"/>
                <a:t>	  </a:t>
              </a:r>
              <a:r>
                <a:rPr dirty="0" smtClean="0"/>
                <a:t>&gt; </a:t>
              </a:r>
              <a:r>
                <a:rPr dirty="0"/>
                <a:t>DC = 70 ml/battements x 75 battements </a:t>
              </a:r>
            </a:p>
            <a:p>
              <a:pPr lvl="3" indent="6858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DC = </a:t>
              </a:r>
              <a:r>
                <a:rPr b="1" dirty="0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5 </a:t>
              </a:r>
              <a:r>
                <a:rPr b="1" dirty="0" err="1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litres</a:t>
              </a:r>
              <a:r>
                <a:rPr b="1" dirty="0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/ </a:t>
              </a:r>
              <a:r>
                <a:rPr b="1" dirty="0" err="1"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rPr>
                <a:t>mn</a:t>
              </a:r>
              <a:r>
                <a:rPr dirty="0"/>
                <a:t> </a:t>
              </a:r>
            </a:p>
          </p:txBody>
        </p:sp>
        <p:sp>
          <p:nvSpPr>
            <p:cNvPr id="159" name="Rectangle"/>
            <p:cNvSpPr/>
            <p:nvPr/>
          </p:nvSpPr>
          <p:spPr>
            <a:xfrm>
              <a:off x="1974835" y="2117414"/>
              <a:ext cx="2097089" cy="635001"/>
            </a:xfrm>
            <a:prstGeom prst="rect">
              <a:avLst/>
            </a:prstGeom>
            <a:noFill/>
            <a:ln w="50800" cap="flat">
              <a:solidFill>
                <a:schemeClr val="accent5">
                  <a:hueOff val="-608019"/>
                  <a:satOff val="-16379"/>
                  <a:lumOff val="2512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animBg="1" advAuto="0"/>
      <p:bldP spid="157" grpId="3" animBg="1" advAuto="0"/>
      <p:bldP spid="160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hysiologie de l’exercice"/>
          <p:cNvSpPr txBox="1">
            <a:spLocks noGrp="1"/>
          </p:cNvSpPr>
          <p:nvPr>
            <p:ph type="title"/>
          </p:nvPr>
        </p:nvSpPr>
        <p:spPr>
          <a:xfrm>
            <a:off x="47510" y="355600"/>
            <a:ext cx="24301680" cy="3429000"/>
          </a:xfrm>
          <a:prstGeom prst="rect">
            <a:avLst/>
          </a:prstGeom>
        </p:spPr>
        <p:txBody>
          <a:bodyPr/>
          <a:lstStyle>
            <a:lvl1pPr>
              <a:defRPr sz="9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Physiologie de l’exercice</a:t>
            </a:r>
          </a:p>
        </p:txBody>
      </p:sp>
      <p:sp>
        <p:nvSpPr>
          <p:cNvPr id="163" name="ADAPTATION CV à l’effort"/>
          <p:cNvSpPr txBox="1"/>
          <p:nvPr/>
        </p:nvSpPr>
        <p:spPr>
          <a:xfrm>
            <a:off x="1195786" y="3692183"/>
            <a:ext cx="720794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ADAPTATION CV à l’effort</a:t>
            </a:r>
          </a:p>
        </p:txBody>
      </p:sp>
      <p:grpSp>
        <p:nvGrpSpPr>
          <p:cNvPr id="171" name="Grouper"/>
          <p:cNvGrpSpPr/>
          <p:nvPr/>
        </p:nvGrpSpPr>
        <p:grpSpPr>
          <a:xfrm>
            <a:off x="1251264" y="4977352"/>
            <a:ext cx="11608969" cy="6196568"/>
            <a:chOff x="0" y="-172676"/>
            <a:chExt cx="11608968" cy="6196566"/>
          </a:xfrm>
        </p:grpSpPr>
        <p:sp>
          <p:nvSpPr>
            <p:cNvPr id="164" name="Conséquences à court terme (pendant l’effort)…"/>
            <p:cNvSpPr txBox="1"/>
            <p:nvPr/>
          </p:nvSpPr>
          <p:spPr>
            <a:xfrm>
              <a:off x="0" y="-172676"/>
              <a:ext cx="11608968" cy="6196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220578" indent="-220578" algn="l" defTabSz="457200">
                <a:spcBef>
                  <a:spcPts val="1200"/>
                </a:spcBef>
                <a:buSzPct val="100000"/>
                <a:buChar char="•"/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u="sng" dirty="0" err="1"/>
                <a:t>Conséquences</a:t>
              </a:r>
              <a:r>
                <a:rPr b="1" u="sng" dirty="0"/>
                <a:t> à court </a:t>
              </a:r>
              <a:r>
                <a:rPr b="1" u="sng" dirty="0" err="1"/>
                <a:t>terme</a:t>
              </a:r>
              <a:r>
                <a:rPr dirty="0"/>
                <a:t> (pendant </a:t>
              </a:r>
              <a:r>
                <a:rPr dirty="0" err="1"/>
                <a:t>l’effort</a:t>
              </a:r>
              <a:r>
                <a:rPr dirty="0"/>
                <a:t>)</a:t>
              </a:r>
            </a:p>
            <a:p>
              <a:pPr lvl="2" indent="457200" algn="l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          FC,        du volume </a:t>
              </a:r>
              <a:r>
                <a:rPr dirty="0" err="1"/>
                <a:t>d’éjection</a:t>
              </a:r>
              <a:r>
                <a:rPr dirty="0"/>
                <a:t> </a:t>
              </a:r>
              <a:r>
                <a:rPr dirty="0" err="1"/>
                <a:t>systolique</a:t>
              </a:r>
              <a:r>
                <a:rPr dirty="0"/>
                <a:t> (VES) </a:t>
              </a:r>
            </a:p>
            <a:p>
              <a:pPr lvl="2" indent="457200" algn="l" defTabSz="457200">
                <a:spcBef>
                  <a:spcPts val="1200"/>
                </a:spcBef>
                <a:defRPr sz="6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  <a:p>
              <a:pPr lvl="2" indent="457200" algn="l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          du </a:t>
              </a:r>
              <a:r>
                <a:rPr dirty="0" err="1"/>
                <a:t>débit</a:t>
              </a:r>
              <a:r>
                <a:rPr dirty="0"/>
                <a:t> </a:t>
              </a:r>
              <a:r>
                <a:rPr dirty="0" err="1"/>
                <a:t>cardiaque</a:t>
              </a:r>
              <a:r>
                <a:rPr dirty="0"/>
                <a:t> : DC = FC x VES </a:t>
              </a:r>
            </a:p>
            <a:p>
              <a:pPr lvl="2" indent="457200" algn="l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dirty="0"/>
            </a:p>
            <a:p>
              <a:pPr marL="220578" indent="-220578" algn="l" defTabSz="457200">
                <a:spcBef>
                  <a:spcPts val="1200"/>
                </a:spcBef>
                <a:buSzPct val="100000"/>
                <a:buChar char="•"/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1" u="sng" dirty="0" err="1"/>
                <a:t>Conséquences</a:t>
              </a:r>
              <a:r>
                <a:rPr b="1" u="sng" dirty="0"/>
                <a:t> à long </a:t>
              </a:r>
              <a:r>
                <a:rPr b="1" u="sng" dirty="0" err="1"/>
                <a:t>terme</a:t>
              </a:r>
              <a:r>
                <a:rPr dirty="0"/>
                <a:t> (</a:t>
              </a:r>
              <a:r>
                <a:rPr dirty="0" err="1"/>
                <a:t>plusieurs</a:t>
              </a:r>
              <a:r>
                <a:rPr dirty="0"/>
                <a:t> </a:t>
              </a:r>
              <a:r>
                <a:rPr dirty="0" err="1"/>
                <a:t>saisons</a:t>
              </a:r>
              <a:r>
                <a:rPr dirty="0"/>
                <a:t>) 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augmentation de la </a:t>
              </a:r>
              <a:r>
                <a:rPr dirty="0" err="1"/>
                <a:t>taille</a:t>
              </a:r>
              <a:r>
                <a:rPr dirty="0"/>
                <a:t> du </a:t>
              </a:r>
              <a:r>
                <a:rPr dirty="0" err="1"/>
                <a:t>coeur</a:t>
              </a:r>
              <a:endParaRPr dirty="0"/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          de la </a:t>
              </a:r>
              <a:r>
                <a:rPr dirty="0" err="1"/>
                <a:t>fréquence</a:t>
              </a:r>
              <a:r>
                <a:rPr dirty="0"/>
                <a:t> </a:t>
              </a:r>
              <a:r>
                <a:rPr dirty="0" err="1"/>
                <a:t>cardiaque</a:t>
              </a:r>
              <a:r>
                <a:rPr dirty="0"/>
                <a:t> de repos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/>
              </a:r>
              <a:br>
                <a:rPr dirty="0"/>
              </a:br>
              <a:r>
                <a:rPr lang="fr-FR" dirty="0" smtClean="0"/>
                <a:t>     </a:t>
              </a:r>
              <a:r>
                <a:rPr dirty="0" smtClean="0"/>
                <a:t>&gt;           </a:t>
              </a:r>
              <a:r>
                <a:rPr dirty="0"/>
                <a:t>du volume </a:t>
              </a:r>
              <a:r>
                <a:rPr dirty="0" err="1"/>
                <a:t>sanguin</a:t>
              </a:r>
              <a:r>
                <a:rPr dirty="0"/>
                <a:t> : </a:t>
              </a:r>
              <a:r>
                <a:rPr dirty="0" err="1"/>
                <a:t>moyenne</a:t>
              </a:r>
              <a:r>
                <a:rPr dirty="0"/>
                <a:t> = 6 L &gt;&gt; </a:t>
              </a:r>
              <a:r>
                <a:rPr dirty="0" err="1"/>
                <a:t>sportif</a:t>
              </a:r>
              <a:r>
                <a:rPr dirty="0"/>
                <a:t> = 7/8 L</a:t>
              </a:r>
            </a:p>
            <a:p>
              <a:pPr lvl="2" indent="457200" algn="just" defTabSz="457200">
                <a:spcBef>
                  <a:spcPts val="1200"/>
                </a:spcBef>
                <a:defRPr sz="3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/>
                <a:t>&gt;           du </a:t>
              </a:r>
              <a:r>
                <a:rPr dirty="0" err="1"/>
                <a:t>nombre</a:t>
              </a:r>
              <a:r>
                <a:rPr dirty="0"/>
                <a:t> de </a:t>
              </a:r>
              <a:r>
                <a:rPr dirty="0" err="1"/>
                <a:t>capillaires</a:t>
              </a:r>
              <a:r>
                <a:rPr dirty="0"/>
                <a:t> </a:t>
              </a:r>
              <a:r>
                <a:rPr dirty="0" err="1"/>
                <a:t>sanguins</a:t>
              </a:r>
              <a:r>
                <a:rPr dirty="0"/>
                <a:t> qui </a:t>
              </a:r>
              <a:r>
                <a:rPr dirty="0" err="1"/>
                <a:t>permettent</a:t>
              </a:r>
              <a:r>
                <a:rPr dirty="0"/>
                <a:t> les </a:t>
              </a:r>
              <a:r>
                <a:rPr dirty="0" err="1"/>
                <a:t>échanges</a:t>
              </a:r>
              <a:r>
                <a:rPr dirty="0"/>
                <a:t> </a:t>
              </a:r>
            </a:p>
          </p:txBody>
        </p:sp>
        <p:sp>
          <p:nvSpPr>
            <p:cNvPr id="165" name="Flèche"/>
            <p:cNvSpPr/>
            <p:nvPr/>
          </p:nvSpPr>
          <p:spPr>
            <a:xfrm rot="16200000">
              <a:off x="985170" y="592899"/>
              <a:ext cx="570671" cy="477787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chemeClr val="accent5">
                      <a:hueOff val="-608019"/>
                      <a:satOff val="-16379"/>
                      <a:lumOff val="25127"/>
                    </a:schemeClr>
                  </a:solidFill>
                </a:defRPr>
              </a:pPr>
              <a:endParaRPr/>
            </a:p>
          </p:txBody>
        </p:sp>
        <p:sp>
          <p:nvSpPr>
            <p:cNvPr id="166" name="Flèche"/>
            <p:cNvSpPr/>
            <p:nvPr/>
          </p:nvSpPr>
          <p:spPr>
            <a:xfrm rot="16200000">
              <a:off x="2420074" y="591141"/>
              <a:ext cx="570671" cy="477787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7" name="Flèche"/>
            <p:cNvSpPr/>
            <p:nvPr/>
          </p:nvSpPr>
          <p:spPr>
            <a:xfrm rot="16200000">
              <a:off x="985170" y="1394269"/>
              <a:ext cx="570671" cy="477787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8" name="Flèche"/>
            <p:cNvSpPr/>
            <p:nvPr/>
          </p:nvSpPr>
          <p:spPr>
            <a:xfrm rot="16200000">
              <a:off x="985170" y="4750684"/>
              <a:ext cx="570671" cy="477787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9" name="Flèche"/>
            <p:cNvSpPr/>
            <p:nvPr/>
          </p:nvSpPr>
          <p:spPr>
            <a:xfrm rot="16200000">
              <a:off x="985170" y="5362629"/>
              <a:ext cx="570671" cy="477786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" name="Flèche"/>
            <p:cNvSpPr/>
            <p:nvPr/>
          </p:nvSpPr>
          <p:spPr>
            <a:xfrm rot="5400000">
              <a:off x="985170" y="3780013"/>
              <a:ext cx="570671" cy="477787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1">
                <a:satOff val="5412"/>
                <a:lumOff val="-3074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74" name="Grouper"/>
          <p:cNvGrpSpPr/>
          <p:nvPr/>
        </p:nvGrpSpPr>
        <p:grpSpPr>
          <a:xfrm>
            <a:off x="14621056" y="5368629"/>
            <a:ext cx="9503413" cy="5798141"/>
            <a:chOff x="0" y="0"/>
            <a:chExt cx="9503412" cy="5798140"/>
          </a:xfrm>
        </p:grpSpPr>
        <p:sp>
          <p:nvSpPr>
            <p:cNvPr id="172" name="LE TRAVAIL EN ENDURANCE…"/>
            <p:cNvSpPr txBox="1"/>
            <p:nvPr/>
          </p:nvSpPr>
          <p:spPr>
            <a:xfrm>
              <a:off x="0" y="0"/>
              <a:ext cx="9503413" cy="579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>
                <a:lnSpc>
                  <a:spcPct val="120000"/>
                </a:lnSpc>
                <a:spcBef>
                  <a:spcPts val="6500"/>
                </a:spcBef>
                <a:defRPr sz="2400" b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LE TRAVAIL EN ENDURANCE</a:t>
              </a:r>
            </a:p>
            <a:p>
              <a:pPr marL="641684" indent="-641684" algn="l">
                <a:spcBef>
                  <a:spcPts val="6500"/>
                </a:spcBef>
                <a:buSzPct val="100000"/>
                <a:buChar char="•"/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Moindre travail pour la même charge </a:t>
              </a:r>
              <a:br/>
              <a:r>
                <a:t>&gt; un rythme cardiaque moins élevé pour un même travail</a:t>
              </a:r>
            </a:p>
            <a:p>
              <a:pPr marL="641684" indent="-641684" algn="l">
                <a:spcBef>
                  <a:spcPts val="6500"/>
                </a:spcBef>
                <a:buSzPct val="100000"/>
                <a:buChar char="•"/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capacités de transport de l’O2</a:t>
              </a:r>
            </a:p>
            <a:p>
              <a:pPr marL="583349" indent="-583349" algn="l">
                <a:spcBef>
                  <a:spcPts val="6500"/>
                </a:spcBef>
                <a:buSzPct val="100000"/>
                <a:buChar char="•"/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Meilleure récupération après effort</a:t>
              </a:r>
            </a:p>
            <a:p>
              <a:pPr marL="583349" indent="-583349" algn="l">
                <a:spcBef>
                  <a:spcPts val="6500"/>
                </a:spcBef>
                <a:buSzPct val="100000"/>
                <a:buChar char="•"/>
                <a:defRPr sz="24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Meilleure élimination des déchets </a:t>
              </a:r>
            </a:p>
            <a:p>
              <a:pPr lvl="2" indent="457200" algn="just" defTabSz="457200">
                <a:spcBef>
                  <a:spcPts val="1200"/>
                </a:spcBef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</a:t>
              </a:r>
            </a:p>
          </p:txBody>
        </p:sp>
        <p:sp>
          <p:nvSpPr>
            <p:cNvPr id="173" name="Flèche"/>
            <p:cNvSpPr/>
            <p:nvPr/>
          </p:nvSpPr>
          <p:spPr>
            <a:xfrm rot="16200000">
              <a:off x="661990" y="2660177"/>
              <a:ext cx="570671" cy="477787"/>
            </a:xfrm>
            <a:prstGeom prst="rightArrow">
              <a:avLst>
                <a:gd name="adj1" fmla="val 32000"/>
                <a:gd name="adj2" fmla="val 78105"/>
              </a:avLst>
            </a:prstGeom>
            <a:solidFill>
              <a:schemeClr val="accent5">
                <a:hueOff val="-608019"/>
                <a:satOff val="-16379"/>
                <a:lumOff val="25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’est quoi une épreuve d’eff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 err="1"/>
              <a:t>C’est</a:t>
            </a:r>
            <a:r>
              <a:rPr dirty="0"/>
              <a:t> quoi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épreuve</a:t>
            </a:r>
            <a:r>
              <a:rPr dirty="0"/>
              <a:t> </a:t>
            </a:r>
            <a:r>
              <a:rPr dirty="0" err="1"/>
              <a:t>d’effort</a:t>
            </a:r>
            <a:endParaRPr dirty="0"/>
          </a:p>
        </p:txBody>
      </p:sp>
      <p:sp>
        <p:nvSpPr>
          <p:cNvPr id="177" name="ECG d’effort = enregistrement continue de l’ECG lors d’un effort sur vélo ou tapis…"/>
          <p:cNvSpPr txBox="1">
            <a:spLocks noGrp="1"/>
          </p:cNvSpPr>
          <p:nvPr>
            <p:ph type="body" idx="1"/>
          </p:nvPr>
        </p:nvSpPr>
        <p:spPr>
          <a:xfrm>
            <a:off x="666750" y="4405141"/>
            <a:ext cx="23050500" cy="6770696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ECG </a:t>
            </a:r>
            <a:r>
              <a:rPr dirty="0" err="1"/>
              <a:t>d’effort</a:t>
            </a:r>
            <a:r>
              <a:rPr dirty="0"/>
              <a:t> = </a:t>
            </a:r>
            <a:r>
              <a:rPr dirty="0" err="1"/>
              <a:t>enregistrement</a:t>
            </a:r>
            <a:r>
              <a:rPr dirty="0"/>
              <a:t> continue de </a:t>
            </a:r>
            <a:r>
              <a:rPr dirty="0" err="1"/>
              <a:t>l’ECG</a:t>
            </a:r>
            <a:r>
              <a:rPr dirty="0"/>
              <a:t> </a:t>
            </a:r>
            <a:r>
              <a:rPr dirty="0" err="1"/>
              <a:t>lors</a:t>
            </a:r>
            <a:r>
              <a:rPr dirty="0"/>
              <a:t> d’un effort sur </a:t>
            </a:r>
            <a:r>
              <a:rPr dirty="0" err="1"/>
              <a:t>vélo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tapis</a:t>
            </a:r>
          </a:p>
          <a:p>
            <a:r>
              <a:rPr dirty="0" err="1"/>
              <a:t>Rechercher</a:t>
            </a:r>
            <a:r>
              <a:rPr dirty="0"/>
              <a:t> trouble du </a:t>
            </a:r>
            <a:r>
              <a:rPr dirty="0" err="1"/>
              <a:t>rythme</a:t>
            </a:r>
            <a:r>
              <a:rPr dirty="0"/>
              <a:t>/conduction </a:t>
            </a:r>
            <a:r>
              <a:rPr dirty="0" err="1"/>
              <a:t>d’effort</a:t>
            </a:r>
            <a:r>
              <a:rPr dirty="0"/>
              <a:t> </a:t>
            </a:r>
          </a:p>
          <a:p>
            <a:r>
              <a:rPr dirty="0" err="1"/>
              <a:t>Souffrance</a:t>
            </a:r>
            <a:r>
              <a:rPr dirty="0"/>
              <a:t> </a:t>
            </a:r>
            <a:r>
              <a:rPr dirty="0" err="1"/>
              <a:t>myocardique</a:t>
            </a:r>
            <a:r>
              <a:rPr dirty="0"/>
              <a:t> </a:t>
            </a:r>
            <a:r>
              <a:rPr dirty="0" err="1"/>
              <a:t>silencieuse</a:t>
            </a:r>
            <a:endParaRPr dirty="0"/>
          </a:p>
        </p:txBody>
      </p:sp>
      <p:pic>
        <p:nvPicPr>
          <p:cNvPr id="178" name="IMG_0356.jpeg" descr="IMG_0356.jpeg"/>
          <p:cNvPicPr>
            <a:picLocks noChangeAspect="1"/>
          </p:cNvPicPr>
          <p:nvPr/>
        </p:nvPicPr>
        <p:blipFill>
          <a:blip r:embed="rId2">
            <a:extLst/>
          </a:blip>
          <a:srcRect l="14674" t="4819" r="18798" b="1875"/>
          <a:stretch>
            <a:fillRect/>
          </a:stretch>
        </p:blipFill>
        <p:spPr>
          <a:xfrm>
            <a:off x="19119665" y="5771008"/>
            <a:ext cx="4170243" cy="7798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effot max.pdf" descr="effot max.pdf"/>
          <p:cNvPicPr>
            <a:picLocks noChangeAspect="1"/>
          </p:cNvPicPr>
          <p:nvPr/>
        </p:nvPicPr>
        <p:blipFill>
          <a:blip r:embed="rId3">
            <a:extLst/>
          </a:blip>
          <a:srcRect l="1217" t="11628" r="4662" b="6377"/>
          <a:stretch>
            <a:fillRect/>
          </a:stretch>
        </p:blipFill>
        <p:spPr>
          <a:xfrm>
            <a:off x="12612193" y="5539774"/>
            <a:ext cx="11685871" cy="7198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ESV.pdf" descr="ESV.pdf"/>
          <p:cNvPicPr>
            <a:picLocks noChangeAspect="1"/>
          </p:cNvPicPr>
          <p:nvPr/>
        </p:nvPicPr>
        <p:blipFill>
          <a:blip r:embed="rId4">
            <a:extLst/>
          </a:blip>
          <a:srcRect l="1004" t="12050" r="4684" b="6379"/>
          <a:stretch>
            <a:fillRect/>
          </a:stretch>
        </p:blipFill>
        <p:spPr>
          <a:xfrm>
            <a:off x="360989" y="5539774"/>
            <a:ext cx="11770253" cy="71980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e 2"/>
          <p:cNvGrpSpPr/>
          <p:nvPr/>
        </p:nvGrpSpPr>
        <p:grpSpPr>
          <a:xfrm>
            <a:off x="328785" y="5539774"/>
            <a:ext cx="12192342" cy="7198085"/>
            <a:chOff x="328785" y="5539774"/>
            <a:chExt cx="12192342" cy="7198085"/>
          </a:xfrm>
        </p:grpSpPr>
        <p:pic>
          <p:nvPicPr>
            <p:cNvPr id="181" name="ss décalage resume.pdf" descr="ss décalage resum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68" t="13850" r="3721" b="6736"/>
            <a:stretch>
              <a:fillRect/>
            </a:stretch>
          </p:blipFill>
          <p:spPr>
            <a:xfrm>
              <a:off x="328785" y="5539774"/>
              <a:ext cx="12192342" cy="71980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Ellipse 1"/>
            <p:cNvSpPr/>
            <p:nvPr/>
          </p:nvSpPr>
          <p:spPr>
            <a:xfrm>
              <a:off x="9736221" y="11378223"/>
              <a:ext cx="1181248" cy="1157193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5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3093452" y="5338022"/>
            <a:ext cx="10723467" cy="7601627"/>
            <a:chOff x="13093452" y="5338022"/>
            <a:chExt cx="10723467" cy="7601627"/>
          </a:xfrm>
        </p:grpSpPr>
        <p:grpSp>
          <p:nvGrpSpPr>
            <p:cNvPr id="184" name="Grouper"/>
            <p:cNvGrpSpPr/>
            <p:nvPr/>
          </p:nvGrpSpPr>
          <p:grpSpPr>
            <a:xfrm>
              <a:off x="13093452" y="5338022"/>
              <a:ext cx="10723467" cy="7601627"/>
              <a:chOff x="0" y="0"/>
              <a:chExt cx="10723466" cy="7601625"/>
            </a:xfrm>
          </p:grpSpPr>
          <p:pic>
            <p:nvPicPr>
              <p:cNvPr id="182" name="IMG_0358.jpeg" descr="IMG_0358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4191" t="8663" r="3371" b="3968"/>
              <a:stretch>
                <a:fillRect/>
              </a:stretch>
            </p:blipFill>
            <p:spPr>
              <a:xfrm>
                <a:off x="0" y="0"/>
                <a:ext cx="10723467" cy="7601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3" name="Rectangle"/>
              <p:cNvSpPr/>
              <p:nvPr/>
            </p:nvSpPr>
            <p:spPr>
              <a:xfrm>
                <a:off x="182015" y="180553"/>
                <a:ext cx="2454749" cy="622309"/>
              </a:xfrm>
              <a:prstGeom prst="rect">
                <a:avLst/>
              </a:prstGeom>
              <a:solidFill>
                <a:srgbClr val="8087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2" name="Ellipse 11"/>
            <p:cNvSpPr/>
            <p:nvPr/>
          </p:nvSpPr>
          <p:spPr>
            <a:xfrm>
              <a:off x="20915850" y="11280645"/>
              <a:ext cx="1181248" cy="1157193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5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2" animBg="1" advAuto="0"/>
      <p:bldP spid="18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hysiologie de l’exercice"/>
          <p:cNvSpPr txBox="1">
            <a:spLocks noGrp="1"/>
          </p:cNvSpPr>
          <p:nvPr>
            <p:ph type="title"/>
          </p:nvPr>
        </p:nvSpPr>
        <p:spPr>
          <a:xfrm>
            <a:off x="47510" y="355600"/>
            <a:ext cx="24301680" cy="3429000"/>
          </a:xfrm>
          <a:prstGeom prst="rect">
            <a:avLst/>
          </a:prstGeom>
        </p:spPr>
        <p:txBody>
          <a:bodyPr/>
          <a:lstStyle>
            <a:lvl1pPr>
              <a:defRPr sz="9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Physiologie de l’exercice</a:t>
            </a:r>
          </a:p>
        </p:txBody>
      </p:sp>
      <p:pic>
        <p:nvPicPr>
          <p:cNvPr id="187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1643" y="5916537"/>
            <a:ext cx="7523790" cy="752379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&gt; Exercice anaérobie - acide lactique (20 secondes - 3 minutes) = utilisation des glucides sans oxygène"/>
          <p:cNvSpPr txBox="1"/>
          <p:nvPr/>
        </p:nvSpPr>
        <p:spPr>
          <a:xfrm>
            <a:off x="677803" y="4526906"/>
            <a:ext cx="2367138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000"/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&gt;</a:t>
            </a:r>
            <a:r>
              <a:rPr dirty="0"/>
              <a:t> </a:t>
            </a:r>
            <a:r>
              <a:rPr b="1" dirty="0" err="1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Exercice</a:t>
            </a:r>
            <a:r>
              <a:rPr b="1" dirty="0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 err="1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anaérobie</a:t>
            </a:r>
            <a:r>
              <a:rPr b="1" dirty="0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 - </a:t>
            </a:r>
            <a:r>
              <a:rPr b="1" dirty="0" err="1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acide</a:t>
            </a:r>
            <a:r>
              <a:rPr b="1" dirty="0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 err="1">
                <a:solidFill>
                  <a:srgbClr val="41DBE8"/>
                </a:solidFill>
                <a:latin typeface="Gill Sans"/>
                <a:ea typeface="Gill Sans"/>
                <a:cs typeface="Gill Sans"/>
                <a:sym typeface="Gill Sans"/>
              </a:rPr>
              <a:t>lactique</a:t>
            </a:r>
            <a:r>
              <a:rPr dirty="0">
                <a:solidFill>
                  <a:srgbClr val="50F3FF"/>
                </a:solidFill>
              </a:rPr>
              <a:t> </a:t>
            </a:r>
            <a:r>
              <a:rPr dirty="0"/>
              <a:t>(20 </a:t>
            </a:r>
            <a:r>
              <a:rPr dirty="0" err="1"/>
              <a:t>secondes</a:t>
            </a:r>
            <a:r>
              <a:rPr dirty="0"/>
              <a:t> - 3 minutes) = </a:t>
            </a:r>
            <a:r>
              <a:rPr sz="3600" dirty="0" err="1"/>
              <a:t>utilisation</a:t>
            </a:r>
            <a:r>
              <a:rPr sz="3600" dirty="0"/>
              <a:t> des </a:t>
            </a:r>
            <a:r>
              <a:rPr sz="3600" dirty="0" err="1"/>
              <a:t>glucides</a:t>
            </a:r>
            <a:r>
              <a:rPr sz="3600" dirty="0"/>
              <a:t> sans </a:t>
            </a:r>
            <a:r>
              <a:rPr sz="3600" dirty="0" err="1"/>
              <a:t>oxygène</a:t>
            </a:r>
            <a:endParaRPr sz="3600" dirty="0"/>
          </a:p>
        </p:txBody>
      </p:sp>
      <p:sp>
        <p:nvSpPr>
          <p:cNvPr id="189" name="&gt; Exercice aérobie (&gt; 3 minutes) = utilisation de l’O2 + lipides/glucides comme substrat énergétique"/>
          <p:cNvSpPr txBox="1"/>
          <p:nvPr/>
        </p:nvSpPr>
        <p:spPr>
          <a:xfrm>
            <a:off x="673100" y="3306798"/>
            <a:ext cx="21255336" cy="68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&gt;</a:t>
            </a:r>
            <a:r>
              <a:t> </a:t>
            </a:r>
            <a:r>
              <a:rPr b="1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Exercice aérobie</a:t>
            </a:r>
            <a:r>
              <a:t> (&gt; 3 minutes) = utilisation de l’O2 + lipides/glucides comme substrat énergétique</a:t>
            </a:r>
          </a:p>
        </p:txBody>
      </p:sp>
      <p:sp>
        <p:nvSpPr>
          <p:cNvPr id="190" name="&gt; Vitesse pure (&lt; 10 secondes) = utilisation réserve ATP"/>
          <p:cNvSpPr txBox="1"/>
          <p:nvPr/>
        </p:nvSpPr>
        <p:spPr>
          <a:xfrm>
            <a:off x="673099" y="5754997"/>
            <a:ext cx="1395854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000"/>
            </a:pP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&gt;</a:t>
            </a:r>
            <a:r>
              <a:rPr dirty="0"/>
              <a:t> </a:t>
            </a:r>
            <a:r>
              <a:rPr b="1" dirty="0" err="1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Vitesse</a:t>
            </a:r>
            <a:r>
              <a:rPr b="1" dirty="0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 pure</a:t>
            </a:r>
            <a:r>
              <a:rPr dirty="0"/>
              <a:t> (&lt; 10 </a:t>
            </a:r>
            <a:r>
              <a:rPr dirty="0" err="1"/>
              <a:t>secondes</a:t>
            </a:r>
            <a:r>
              <a:rPr dirty="0"/>
              <a:t>) = </a:t>
            </a:r>
            <a:r>
              <a:rPr dirty="0" err="1"/>
              <a:t>utilisation</a:t>
            </a:r>
            <a:r>
              <a:rPr dirty="0"/>
              <a:t> </a:t>
            </a:r>
            <a:r>
              <a:rPr dirty="0" err="1"/>
              <a:t>réserve</a:t>
            </a:r>
            <a:r>
              <a:rPr dirty="0"/>
              <a:t> ATP</a:t>
            </a:r>
          </a:p>
        </p:txBody>
      </p:sp>
      <p:sp>
        <p:nvSpPr>
          <p:cNvPr id="191" name="ATP = énergie fabriquée par la mitochondrie"/>
          <p:cNvSpPr txBox="1"/>
          <p:nvPr/>
        </p:nvSpPr>
        <p:spPr>
          <a:xfrm>
            <a:off x="463622" y="7109217"/>
            <a:ext cx="1347378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ATP = </a:t>
            </a:r>
            <a:r>
              <a:rPr dirty="0" err="1"/>
              <a:t>énergie</a:t>
            </a:r>
            <a:r>
              <a:rPr dirty="0"/>
              <a:t> </a:t>
            </a:r>
            <a:r>
              <a:rPr dirty="0" err="1"/>
              <a:t>fabriquée</a:t>
            </a:r>
            <a:r>
              <a:rPr dirty="0"/>
              <a:t> par la </a:t>
            </a:r>
            <a:r>
              <a:rPr dirty="0" err="1"/>
              <a:t>mitochondrie</a:t>
            </a:r>
            <a:endParaRPr dirty="0"/>
          </a:p>
        </p:txBody>
      </p:sp>
      <p:pic>
        <p:nvPicPr>
          <p:cNvPr id="192" name="IMG_2368.jpeg" descr="IMG_236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0062" y="8617327"/>
            <a:ext cx="5961836" cy="4471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G_2359.jpeg" descr="IMG_2359.jpeg"/>
          <p:cNvPicPr>
            <a:picLocks noChangeAspect="1"/>
          </p:cNvPicPr>
          <p:nvPr/>
        </p:nvPicPr>
        <p:blipFill>
          <a:blip r:embed="rId4">
            <a:extLst/>
          </a:blip>
          <a:srcRect l="8897" t="1472" r="169"/>
          <a:stretch>
            <a:fillRect/>
          </a:stretch>
        </p:blipFill>
        <p:spPr>
          <a:xfrm>
            <a:off x="8636171" y="8099496"/>
            <a:ext cx="3811863" cy="550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  <p:bldP spid="190" grpId="2" animBg="1" advAuto="0"/>
      <p:bldP spid="191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hysiologie de l’exercice (VO2)"/>
          <p:cNvSpPr txBox="1">
            <a:spLocks noGrp="1"/>
          </p:cNvSpPr>
          <p:nvPr>
            <p:ph type="title"/>
          </p:nvPr>
        </p:nvSpPr>
        <p:spPr>
          <a:xfrm>
            <a:off x="47510" y="355600"/>
            <a:ext cx="24301680" cy="3429000"/>
          </a:xfrm>
          <a:prstGeom prst="rect">
            <a:avLst/>
          </a:prstGeom>
        </p:spPr>
        <p:txBody>
          <a:bodyPr/>
          <a:lstStyle>
            <a:lvl1pPr>
              <a:defRPr sz="9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Physiologie de l’exercice (VO2)</a:t>
            </a:r>
          </a:p>
        </p:txBody>
      </p:sp>
      <p:pic>
        <p:nvPicPr>
          <p:cNvPr id="196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36652" y="3949345"/>
            <a:ext cx="8636710" cy="8636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29349" y="2828153"/>
            <a:ext cx="13070952" cy="1087909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V1 = seuil ventilatoire aérobie…"/>
          <p:cNvSpPr txBox="1"/>
          <p:nvPr/>
        </p:nvSpPr>
        <p:spPr>
          <a:xfrm>
            <a:off x="396066" y="3784600"/>
            <a:ext cx="10898692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t>SV1 = seuil ventilatoire aérobie</a:t>
            </a:r>
          </a:p>
          <a:p>
            <a:pPr algn="l"/>
            <a:r>
              <a:t>SV2 = seuil ventilatoire anaérobie</a:t>
            </a:r>
          </a:p>
        </p:txBody>
      </p:sp>
      <p:grpSp>
        <p:nvGrpSpPr>
          <p:cNvPr id="201" name="Grouper"/>
          <p:cNvGrpSpPr/>
          <p:nvPr/>
        </p:nvGrpSpPr>
        <p:grpSpPr>
          <a:xfrm>
            <a:off x="396066" y="7406048"/>
            <a:ext cx="9313608" cy="5402561"/>
            <a:chOff x="50533" y="0"/>
            <a:chExt cx="9313606" cy="5402560"/>
          </a:xfrm>
        </p:grpSpPr>
        <p:pic>
          <p:nvPicPr>
            <p:cNvPr id="199" name="IMG_0401.jpeg" descr="IMG_0401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4398" r="350" b="8529"/>
            <a:stretch>
              <a:fillRect/>
            </a:stretch>
          </p:blipFill>
          <p:spPr>
            <a:xfrm>
              <a:off x="50533" y="0"/>
              <a:ext cx="9313608" cy="5402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Rectangle"/>
            <p:cNvSpPr/>
            <p:nvPr/>
          </p:nvSpPr>
          <p:spPr>
            <a:xfrm>
              <a:off x="1686152" y="42136"/>
              <a:ext cx="2835464" cy="248020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2" name="VO2 max = consommation maximale O2/min/kg"/>
          <p:cNvSpPr txBox="1"/>
          <p:nvPr/>
        </p:nvSpPr>
        <p:spPr>
          <a:xfrm>
            <a:off x="0" y="5907022"/>
            <a:ext cx="10529349" cy="671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700"/>
            </a:pPr>
            <a:r>
              <a:rPr dirty="0">
                <a:solidFill>
                  <a:schemeClr val="accent5">
                    <a:hueOff val="-608019"/>
                    <a:satOff val="-16379"/>
                    <a:lumOff val="25127"/>
                  </a:schemeClr>
                </a:solidFill>
              </a:rPr>
              <a:t>VO2 max</a:t>
            </a:r>
            <a:r>
              <a:rPr dirty="0"/>
              <a:t> = </a:t>
            </a:r>
            <a:r>
              <a:rPr dirty="0" err="1"/>
              <a:t>consommation</a:t>
            </a:r>
            <a:r>
              <a:rPr dirty="0"/>
              <a:t> </a:t>
            </a:r>
            <a:r>
              <a:rPr dirty="0" err="1"/>
              <a:t>maximale</a:t>
            </a:r>
            <a:r>
              <a:rPr dirty="0"/>
              <a:t> O2/min/kg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1602</Words>
  <Application>Microsoft Office PowerPoint</Application>
  <PresentationFormat>Personnalisé</PresentationFormat>
  <Paragraphs>245</Paragraphs>
  <Slides>31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Gill Sans</vt:lpstr>
      <vt:lpstr>Gill Sans Light</vt:lpstr>
      <vt:lpstr>Helvetica Neue</vt:lpstr>
      <vt:lpstr>Times New Roman</vt:lpstr>
      <vt:lpstr>Times Roman</vt:lpstr>
      <vt:lpstr>Showroom</vt:lpstr>
      <vt:lpstr>Présentation  Cyclo TAC</vt:lpstr>
      <vt:lpstr>Pourquoi une VNCI</vt:lpstr>
      <vt:lpstr>Pourquoi une VNCI</vt:lpstr>
      <vt:lpstr>Pourquoi une VNCI</vt:lpstr>
      <vt:lpstr>Physiologie de l’exercice</vt:lpstr>
      <vt:lpstr>Physiologie de l’exercice</vt:lpstr>
      <vt:lpstr>C’est quoi une épreuve d’effort</vt:lpstr>
      <vt:lpstr>Physiologie de l’exercice</vt:lpstr>
      <vt:lpstr>Physiologie de l’exercice (VO2)</vt:lpstr>
      <vt:lpstr>DIETETIQUE</vt:lpstr>
      <vt:lpstr>DIETETIQUE</vt:lpstr>
      <vt:lpstr>DIETETIQUE</vt:lpstr>
      <vt:lpstr>DIETETIQUE</vt:lpstr>
      <vt:lpstr>DIETETIQUE</vt:lpstr>
      <vt:lpstr>DIETETIQUE</vt:lpstr>
      <vt:lpstr>DIETETIQUE</vt:lpstr>
      <vt:lpstr>DIETETIQUE</vt:lpstr>
      <vt:lpstr>DIETETIQUE</vt:lpstr>
      <vt:lpstr>DIETETIQUE</vt:lpstr>
      <vt:lpstr>RECUPERATION</vt:lpstr>
      <vt:lpstr>RECUPERATION</vt:lpstr>
      <vt:lpstr>RECUPERATION</vt:lpstr>
      <vt:lpstr>RECUPERATION</vt:lpstr>
      <vt:lpstr>RECUPERATION</vt:lpstr>
      <vt:lpstr>DEFICIT de RECUPERATION</vt:lpstr>
      <vt:lpstr>Fatigue/surentrainement</vt:lpstr>
      <vt:lpstr>Fatigue/surentrainement</vt:lpstr>
      <vt:lpstr>CONDUITE DOPANTE</vt:lpstr>
      <vt:lpstr>CONDUITE DOPANTE</vt:lpstr>
      <vt:lpstr>TECHNOPATHIE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 Cyclo TAC</dc:title>
  <cp:lastModifiedBy>POLE Medical</cp:lastModifiedBy>
  <cp:revision>4</cp:revision>
  <dcterms:modified xsi:type="dcterms:W3CDTF">2024-07-08T08:04:26Z</dcterms:modified>
</cp:coreProperties>
</file>