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57" r:id="rId2"/>
    <p:sldId id="259" r:id="rId3"/>
    <p:sldId id="258" r:id="rId4"/>
  </p:sldIdLst>
  <p:sldSz cx="9906000" cy="6858000" type="A4"/>
  <p:notesSz cx="6858000" cy="994568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E3E3E"/>
    <a:srgbClr val="8E8E8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897" autoAdjust="0"/>
    <p:restoredTop sz="96357" autoAdjust="0"/>
  </p:normalViewPr>
  <p:slideViewPr>
    <p:cSldViewPr>
      <p:cViewPr>
        <p:scale>
          <a:sx n="45" d="100"/>
          <a:sy n="45" d="100"/>
        </p:scale>
        <p:origin x="-1168" y="-16"/>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97284"/>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97284"/>
          </a:xfrm>
          <a:prstGeom prst="rect">
            <a:avLst/>
          </a:prstGeom>
        </p:spPr>
        <p:txBody>
          <a:bodyPr vert="horz" lIns="91440" tIns="45720" rIns="91440" bIns="45720" rtlCol="0"/>
          <a:lstStyle>
            <a:lvl1pPr algn="r">
              <a:defRPr sz="1200"/>
            </a:lvl1pPr>
          </a:lstStyle>
          <a:p>
            <a:fld id="{EB24D88A-DE39-41CB-B43F-D027032D50EF}" type="datetimeFigureOut">
              <a:rPr lang="fr-FR" smtClean="0"/>
              <a:pPr/>
              <a:t>31/03/2024</a:t>
            </a:fld>
            <a:endParaRPr lang="fr-FR"/>
          </a:p>
        </p:txBody>
      </p:sp>
      <p:sp>
        <p:nvSpPr>
          <p:cNvPr id="4" name="Espace réservé du pied de page 3"/>
          <p:cNvSpPr>
            <a:spLocks noGrp="1"/>
          </p:cNvSpPr>
          <p:nvPr>
            <p:ph type="ftr" sz="quarter" idx="2"/>
          </p:nvPr>
        </p:nvSpPr>
        <p:spPr>
          <a:xfrm>
            <a:off x="0" y="9446678"/>
            <a:ext cx="2971800" cy="497284"/>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9446678"/>
            <a:ext cx="2971800" cy="497284"/>
          </a:xfrm>
          <a:prstGeom prst="rect">
            <a:avLst/>
          </a:prstGeom>
        </p:spPr>
        <p:txBody>
          <a:bodyPr vert="horz" lIns="91440" tIns="45720" rIns="91440" bIns="45720" rtlCol="0" anchor="b"/>
          <a:lstStyle>
            <a:lvl1pPr algn="r">
              <a:defRPr sz="1200"/>
            </a:lvl1pPr>
          </a:lstStyle>
          <a:p>
            <a:fld id="{35D8FF8A-C587-4E9C-94CB-A66E0A5DF501}" type="slidenum">
              <a:rPr lang="fr-FR" smtClean="0"/>
              <a:pPr/>
              <a:t>‹N°›</a:t>
            </a:fld>
            <a:endParaRPr lang="fr-FR"/>
          </a:p>
        </p:txBody>
      </p:sp>
    </p:spTree>
    <p:extLst>
      <p:ext uri="{BB962C8B-B14F-4D97-AF65-F5344CB8AC3E}">
        <p14:creationId xmlns:p14="http://schemas.microsoft.com/office/powerpoint/2010/main" val="42937514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98475"/>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98475"/>
          </a:xfrm>
          <a:prstGeom prst="rect">
            <a:avLst/>
          </a:prstGeom>
        </p:spPr>
        <p:txBody>
          <a:bodyPr vert="horz" lIns="91440" tIns="45720" rIns="91440" bIns="45720" rtlCol="0"/>
          <a:lstStyle>
            <a:lvl1pPr algn="r">
              <a:defRPr sz="1200"/>
            </a:lvl1pPr>
          </a:lstStyle>
          <a:p>
            <a:fld id="{912F6E37-74A7-41FC-AB93-2FB1078DA261}" type="datetimeFigureOut">
              <a:rPr lang="fr-FR" smtClean="0"/>
              <a:t>31/03/2024</a:t>
            </a:fld>
            <a:endParaRPr lang="fr-FR"/>
          </a:p>
        </p:txBody>
      </p:sp>
      <p:sp>
        <p:nvSpPr>
          <p:cNvPr id="4" name="Espace réservé de l'image des diapositives 3"/>
          <p:cNvSpPr>
            <a:spLocks noGrp="1" noRot="1" noChangeAspect="1"/>
          </p:cNvSpPr>
          <p:nvPr>
            <p:ph type="sldImg" idx="2"/>
          </p:nvPr>
        </p:nvSpPr>
        <p:spPr>
          <a:xfrm>
            <a:off x="1003300" y="1243013"/>
            <a:ext cx="4851400" cy="3357562"/>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786313"/>
            <a:ext cx="5486400" cy="3916362"/>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47213"/>
            <a:ext cx="2971800" cy="498475"/>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9447213"/>
            <a:ext cx="2971800" cy="498475"/>
          </a:xfrm>
          <a:prstGeom prst="rect">
            <a:avLst/>
          </a:prstGeom>
        </p:spPr>
        <p:txBody>
          <a:bodyPr vert="horz" lIns="91440" tIns="45720" rIns="91440" bIns="45720" rtlCol="0" anchor="b"/>
          <a:lstStyle>
            <a:lvl1pPr algn="r">
              <a:defRPr sz="1200"/>
            </a:lvl1pPr>
          </a:lstStyle>
          <a:p>
            <a:fld id="{FEB30CCF-889C-4791-8F22-7C52728D8797}" type="slidenum">
              <a:rPr lang="fr-FR" smtClean="0"/>
              <a:t>‹N°›</a:t>
            </a:fld>
            <a:endParaRPr lang="fr-FR"/>
          </a:p>
        </p:txBody>
      </p:sp>
    </p:spTree>
    <p:extLst>
      <p:ext uri="{BB962C8B-B14F-4D97-AF65-F5344CB8AC3E}">
        <p14:creationId xmlns:p14="http://schemas.microsoft.com/office/powerpoint/2010/main" val="5386115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FEB30CCF-889C-4791-8F22-7C52728D8797}" type="slidenum">
              <a:rPr lang="fr-FR" smtClean="0"/>
              <a:t>1</a:t>
            </a:fld>
            <a:endParaRPr lang="fr-FR"/>
          </a:p>
        </p:txBody>
      </p:sp>
    </p:spTree>
    <p:extLst>
      <p:ext uri="{BB962C8B-B14F-4D97-AF65-F5344CB8AC3E}">
        <p14:creationId xmlns:p14="http://schemas.microsoft.com/office/powerpoint/2010/main" val="13291208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9FF18CAA-6EC0-DEC0-3725-4D94C833DE28}"/>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xmlns="" id="{59CA9565-3061-61BB-C7C3-057515B7501B}"/>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xmlns="" id="{252B219B-12A3-4391-15A2-31FA8EA00C61}"/>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xmlns="" id="{E0964337-771A-2399-E5CF-E641DAADCABF}"/>
              </a:ext>
            </a:extLst>
          </p:cNvPr>
          <p:cNvSpPr>
            <a:spLocks noGrp="1"/>
          </p:cNvSpPr>
          <p:nvPr>
            <p:ph type="sldNum" sz="quarter" idx="5"/>
          </p:nvPr>
        </p:nvSpPr>
        <p:spPr/>
        <p:txBody>
          <a:bodyPr/>
          <a:lstStyle/>
          <a:p>
            <a:fld id="{FEB30CCF-889C-4791-8F22-7C52728D8797}" type="slidenum">
              <a:rPr lang="fr-FR" smtClean="0"/>
              <a:t>2</a:t>
            </a:fld>
            <a:endParaRPr lang="fr-FR"/>
          </a:p>
        </p:txBody>
      </p:sp>
    </p:spTree>
    <p:extLst>
      <p:ext uri="{BB962C8B-B14F-4D97-AF65-F5344CB8AC3E}">
        <p14:creationId xmlns:p14="http://schemas.microsoft.com/office/powerpoint/2010/main" val="35533620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FEB30CCF-889C-4791-8F22-7C52728D8797}" type="slidenum">
              <a:rPr lang="fr-FR" smtClean="0"/>
              <a:t>3</a:t>
            </a:fld>
            <a:endParaRPr lang="fr-FR"/>
          </a:p>
        </p:txBody>
      </p:sp>
    </p:spTree>
    <p:extLst>
      <p:ext uri="{BB962C8B-B14F-4D97-AF65-F5344CB8AC3E}">
        <p14:creationId xmlns:p14="http://schemas.microsoft.com/office/powerpoint/2010/main" val="13503708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742950" y="2130426"/>
            <a:ext cx="8420100" cy="1470025"/>
          </a:xfrm>
        </p:spPr>
        <p:txBody>
          <a:bodyPr/>
          <a:lstStyle/>
          <a:p>
            <a:r>
              <a:rPr lang="fr-FR"/>
              <a:t>Modifiez le style du titre</a:t>
            </a:r>
          </a:p>
        </p:txBody>
      </p:sp>
      <p:sp>
        <p:nvSpPr>
          <p:cNvPr id="3" name="Sous-titre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C4B7D582-E1B6-4B6A-ABB1-198502506FC6}" type="datetimeFigureOut">
              <a:rPr lang="fr-FR" smtClean="0"/>
              <a:pPr/>
              <a:t>31/03/2024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176C0E0-6980-4C85-9FF0-F0E7A35DCEAF}" type="slidenum">
              <a:rPr lang="fr-FR" smtClean="0"/>
              <a:pPr/>
              <a:t>‹N°›</a:t>
            </a:fld>
            <a:endParaRPr lang="fr-FR"/>
          </a:p>
        </p:txBody>
      </p:sp>
    </p:spTree>
    <p:extLst>
      <p:ext uri="{BB962C8B-B14F-4D97-AF65-F5344CB8AC3E}">
        <p14:creationId xmlns:p14="http://schemas.microsoft.com/office/powerpoint/2010/main" val="3996177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4B7D582-E1B6-4B6A-ABB1-198502506FC6}" type="datetimeFigureOut">
              <a:rPr lang="fr-FR" smtClean="0"/>
              <a:pPr/>
              <a:t>31/03/2024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176C0E0-6980-4C85-9FF0-F0E7A35DCEAF}" type="slidenum">
              <a:rPr lang="fr-FR" smtClean="0"/>
              <a:pPr/>
              <a:t>‹N°›</a:t>
            </a:fld>
            <a:endParaRPr lang="fr-FR"/>
          </a:p>
        </p:txBody>
      </p:sp>
    </p:spTree>
    <p:extLst>
      <p:ext uri="{BB962C8B-B14F-4D97-AF65-F5344CB8AC3E}">
        <p14:creationId xmlns:p14="http://schemas.microsoft.com/office/powerpoint/2010/main" val="2284295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7780337" y="274639"/>
            <a:ext cx="2414588"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536575" y="274639"/>
            <a:ext cx="7078663"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4B7D582-E1B6-4B6A-ABB1-198502506FC6}" type="datetimeFigureOut">
              <a:rPr lang="fr-FR" smtClean="0"/>
              <a:pPr/>
              <a:t>31/03/2024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176C0E0-6980-4C85-9FF0-F0E7A35DCEAF}" type="slidenum">
              <a:rPr lang="fr-FR" smtClean="0"/>
              <a:pPr/>
              <a:t>‹N°›</a:t>
            </a:fld>
            <a:endParaRPr lang="fr-FR"/>
          </a:p>
        </p:txBody>
      </p:sp>
    </p:spTree>
    <p:extLst>
      <p:ext uri="{BB962C8B-B14F-4D97-AF65-F5344CB8AC3E}">
        <p14:creationId xmlns:p14="http://schemas.microsoft.com/office/powerpoint/2010/main" val="534841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4B7D582-E1B6-4B6A-ABB1-198502506FC6}" type="datetimeFigureOut">
              <a:rPr lang="fr-FR" smtClean="0"/>
              <a:pPr/>
              <a:t>31/03/2024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176C0E0-6980-4C85-9FF0-F0E7A35DCEAF}" type="slidenum">
              <a:rPr lang="fr-FR" smtClean="0"/>
              <a:pPr/>
              <a:t>‹N°›</a:t>
            </a:fld>
            <a:endParaRPr lang="fr-FR"/>
          </a:p>
        </p:txBody>
      </p:sp>
    </p:spTree>
    <p:extLst>
      <p:ext uri="{BB962C8B-B14F-4D97-AF65-F5344CB8AC3E}">
        <p14:creationId xmlns:p14="http://schemas.microsoft.com/office/powerpoint/2010/main" val="4085663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82506" y="4406901"/>
            <a:ext cx="84201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C4B7D582-E1B6-4B6A-ABB1-198502506FC6}" type="datetimeFigureOut">
              <a:rPr lang="fr-FR" smtClean="0"/>
              <a:pPr/>
              <a:t>31/03/2024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176C0E0-6980-4C85-9FF0-F0E7A35DCEAF}" type="slidenum">
              <a:rPr lang="fr-FR" smtClean="0"/>
              <a:pPr/>
              <a:t>‹N°›</a:t>
            </a:fld>
            <a:endParaRPr lang="fr-FR"/>
          </a:p>
        </p:txBody>
      </p:sp>
    </p:spTree>
    <p:extLst>
      <p:ext uri="{BB962C8B-B14F-4D97-AF65-F5344CB8AC3E}">
        <p14:creationId xmlns:p14="http://schemas.microsoft.com/office/powerpoint/2010/main" val="920022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C4B7D582-E1B6-4B6A-ABB1-198502506FC6}" type="datetimeFigureOut">
              <a:rPr lang="fr-FR" smtClean="0"/>
              <a:pPr/>
              <a:t>31/03/2024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176C0E0-6980-4C85-9FF0-F0E7A35DCEAF}" type="slidenum">
              <a:rPr lang="fr-FR" smtClean="0"/>
              <a:pPr/>
              <a:t>‹N°›</a:t>
            </a:fld>
            <a:endParaRPr lang="fr-FR"/>
          </a:p>
        </p:txBody>
      </p:sp>
    </p:spTree>
    <p:extLst>
      <p:ext uri="{BB962C8B-B14F-4D97-AF65-F5344CB8AC3E}">
        <p14:creationId xmlns:p14="http://schemas.microsoft.com/office/powerpoint/2010/main" val="50528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95300" y="274638"/>
            <a:ext cx="8915400" cy="1143000"/>
          </a:xfrm>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C4B7D582-E1B6-4B6A-ABB1-198502506FC6}" type="datetimeFigureOut">
              <a:rPr lang="fr-FR" smtClean="0"/>
              <a:pPr/>
              <a:t>31/03/2024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176C0E0-6980-4C85-9FF0-F0E7A35DCEAF}" type="slidenum">
              <a:rPr lang="fr-FR" smtClean="0"/>
              <a:pPr/>
              <a:t>‹N°›</a:t>
            </a:fld>
            <a:endParaRPr lang="fr-FR"/>
          </a:p>
        </p:txBody>
      </p:sp>
    </p:spTree>
    <p:extLst>
      <p:ext uri="{BB962C8B-B14F-4D97-AF65-F5344CB8AC3E}">
        <p14:creationId xmlns:p14="http://schemas.microsoft.com/office/powerpoint/2010/main" val="3597807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C4B7D582-E1B6-4B6A-ABB1-198502506FC6}" type="datetimeFigureOut">
              <a:rPr lang="fr-FR" smtClean="0"/>
              <a:pPr/>
              <a:t>31/03/2024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176C0E0-6980-4C85-9FF0-F0E7A35DCEAF}" type="slidenum">
              <a:rPr lang="fr-FR" smtClean="0"/>
              <a:pPr/>
              <a:t>‹N°›</a:t>
            </a:fld>
            <a:endParaRPr lang="fr-FR"/>
          </a:p>
        </p:txBody>
      </p:sp>
    </p:spTree>
    <p:extLst>
      <p:ext uri="{BB962C8B-B14F-4D97-AF65-F5344CB8AC3E}">
        <p14:creationId xmlns:p14="http://schemas.microsoft.com/office/powerpoint/2010/main" val="1000272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4B7D582-E1B6-4B6A-ABB1-198502506FC6}" type="datetimeFigureOut">
              <a:rPr lang="fr-FR" smtClean="0"/>
              <a:pPr/>
              <a:t>31/03/2024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176C0E0-6980-4C85-9FF0-F0E7A35DCEAF}" type="slidenum">
              <a:rPr lang="fr-FR" smtClean="0"/>
              <a:pPr/>
              <a:t>‹N°›</a:t>
            </a:fld>
            <a:endParaRPr lang="fr-FR"/>
          </a:p>
        </p:txBody>
      </p:sp>
    </p:spTree>
    <p:extLst>
      <p:ext uri="{BB962C8B-B14F-4D97-AF65-F5344CB8AC3E}">
        <p14:creationId xmlns:p14="http://schemas.microsoft.com/office/powerpoint/2010/main" val="3133468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95300" y="273050"/>
            <a:ext cx="3259006"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C4B7D582-E1B6-4B6A-ABB1-198502506FC6}" type="datetimeFigureOut">
              <a:rPr lang="fr-FR" smtClean="0"/>
              <a:pPr/>
              <a:t>31/03/2024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176C0E0-6980-4C85-9FF0-F0E7A35DCEAF}" type="slidenum">
              <a:rPr lang="fr-FR" smtClean="0"/>
              <a:pPr/>
              <a:t>‹N°›</a:t>
            </a:fld>
            <a:endParaRPr lang="fr-FR"/>
          </a:p>
        </p:txBody>
      </p:sp>
    </p:spTree>
    <p:extLst>
      <p:ext uri="{BB962C8B-B14F-4D97-AF65-F5344CB8AC3E}">
        <p14:creationId xmlns:p14="http://schemas.microsoft.com/office/powerpoint/2010/main" val="1979474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941645" y="4800600"/>
            <a:ext cx="59436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C4B7D582-E1B6-4B6A-ABB1-198502506FC6}" type="datetimeFigureOut">
              <a:rPr lang="fr-FR" smtClean="0"/>
              <a:pPr/>
              <a:t>31/03/2024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176C0E0-6980-4C85-9FF0-F0E7A35DCEAF}" type="slidenum">
              <a:rPr lang="fr-FR" smtClean="0"/>
              <a:pPr/>
              <a:t>‹N°›</a:t>
            </a:fld>
            <a:endParaRPr lang="fr-FR"/>
          </a:p>
        </p:txBody>
      </p:sp>
    </p:spTree>
    <p:extLst>
      <p:ext uri="{BB962C8B-B14F-4D97-AF65-F5344CB8AC3E}">
        <p14:creationId xmlns:p14="http://schemas.microsoft.com/office/powerpoint/2010/main" val="594364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B7D582-E1B6-4B6A-ABB1-198502506FC6}" type="datetimeFigureOut">
              <a:rPr lang="fr-FR" smtClean="0"/>
              <a:pPr/>
              <a:t>31/03/2024</a:t>
            </a:fld>
            <a:endParaRPr lang="fr-FR"/>
          </a:p>
        </p:txBody>
      </p:sp>
      <p:sp>
        <p:nvSpPr>
          <p:cNvPr id="5" name="Espace réservé du pied de page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76C0E0-6980-4C85-9FF0-F0E7A35DCEAF}" type="slidenum">
              <a:rPr lang="fr-FR" smtClean="0"/>
              <a:pPr/>
              <a:t>‹N°›</a:t>
            </a:fld>
            <a:endParaRPr lang="fr-FR"/>
          </a:p>
        </p:txBody>
      </p:sp>
    </p:spTree>
    <p:extLst>
      <p:ext uri="{BB962C8B-B14F-4D97-AF65-F5344CB8AC3E}">
        <p14:creationId xmlns:p14="http://schemas.microsoft.com/office/powerpoint/2010/main" val="16965874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hyperlink" Target="https://www.tacvtt.com/tourelloise-rando" TargetMode="External"/><Relationship Id="rId4" Type="http://schemas.openxmlformats.org/officeDocument/2006/relationships/hyperlink" Target="https://sport.ikinoa.com/evt/tourelloise-vtt"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https://www.tacvtt.com/tourelloise-rando"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403" y="-3868"/>
            <a:ext cx="4896000" cy="68580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p:cNvSpPr txBox="1"/>
          <p:nvPr/>
        </p:nvSpPr>
        <p:spPr>
          <a:xfrm>
            <a:off x="66475" y="1096426"/>
            <a:ext cx="4866422" cy="5932393"/>
          </a:xfrm>
          <a:prstGeom prst="rect">
            <a:avLst/>
          </a:prstGeom>
          <a:noFill/>
        </p:spPr>
        <p:txBody>
          <a:bodyPr wrap="square" rtlCol="0">
            <a:spAutoFit/>
          </a:bodyPr>
          <a:lstStyle/>
          <a:p>
            <a:r>
              <a:rPr lang="fr-FR" sz="2000" b="1" dirty="0"/>
              <a:t>BULLETIN D’INSCRIPTION</a:t>
            </a:r>
            <a:r>
              <a:rPr lang="fr-FR" sz="1400" b="1" dirty="0"/>
              <a:t>	</a:t>
            </a:r>
            <a:r>
              <a:rPr lang="fr-FR" sz="1400" dirty="0"/>
              <a:t>                Dossard : ______</a:t>
            </a:r>
          </a:p>
          <a:p>
            <a:pPr algn="r"/>
            <a:r>
              <a:rPr lang="fr-FR" sz="800" i="1" dirty="0"/>
              <a:t>(réservé TAC VTT)</a:t>
            </a:r>
          </a:p>
          <a:p>
            <a:r>
              <a:rPr lang="fr-FR" sz="1400" dirty="0"/>
              <a:t>Nom : ____________________ Prénom :___________________</a:t>
            </a:r>
          </a:p>
          <a:p>
            <a:r>
              <a:rPr lang="fr-FR" sz="1400" dirty="0"/>
              <a:t>Commune : __________________________________Dpt:_____</a:t>
            </a:r>
          </a:p>
          <a:p>
            <a:r>
              <a:rPr lang="fr-FR" sz="1400" dirty="0"/>
              <a:t>Téléphone mobile : ____________________________________</a:t>
            </a:r>
          </a:p>
          <a:p>
            <a:r>
              <a:rPr lang="fr-FR" sz="1400" dirty="0"/>
              <a:t>Email : ____________________________@_________________</a:t>
            </a:r>
          </a:p>
          <a:p>
            <a:r>
              <a:rPr lang="fr-FR" sz="1400" dirty="0"/>
              <a:t>Âge : ______ ans</a:t>
            </a:r>
          </a:p>
          <a:p>
            <a:r>
              <a:rPr lang="fr-FR" sz="1400" dirty="0"/>
              <a:t>Club : _______________________VTT : ⃝ musculaire    ⃝ VAE</a:t>
            </a:r>
          </a:p>
          <a:p>
            <a:r>
              <a:rPr lang="fr-FR" sz="1400" dirty="0"/>
              <a:t>Je connais La Tourelloise via : ⃝ bouche à oreille</a:t>
            </a:r>
          </a:p>
          <a:p>
            <a:r>
              <a:rPr lang="fr-FR" sz="1400" dirty="0"/>
              <a:t>⃝ réseaux sociaux ⃝ sites/revues spécialisés ⃝ je suis habitué</a:t>
            </a:r>
          </a:p>
          <a:p>
            <a:r>
              <a:rPr lang="fr-FR" sz="1400" dirty="0"/>
              <a:t>⃝ autre : ___________________________________________</a:t>
            </a:r>
          </a:p>
          <a:p>
            <a:r>
              <a:rPr lang="fr-FR" sz="1400" u="sng" dirty="0"/>
              <a:t>Parcours  : </a:t>
            </a:r>
            <a:endParaRPr lang="fr-FR" sz="1400" dirty="0"/>
          </a:p>
          <a:p>
            <a:r>
              <a:rPr lang="fr-FR" sz="1400" dirty="0"/>
              <a:t>                ⃝     Famille </a:t>
            </a:r>
            <a:r>
              <a:rPr lang="fr-FR" sz="1400" b="1" dirty="0"/>
              <a:t>15</a:t>
            </a:r>
            <a:r>
              <a:rPr lang="fr-FR" sz="1400" dirty="0"/>
              <a:t> km /   230m D+ → 12€</a:t>
            </a:r>
            <a:r>
              <a:rPr lang="fr-FR" sz="1200" dirty="0"/>
              <a:t> (gratuit -12 ans)</a:t>
            </a:r>
          </a:p>
          <a:p>
            <a:r>
              <a:rPr lang="fr-FR" sz="1100" dirty="0"/>
              <a:t>	      </a:t>
            </a:r>
            <a:r>
              <a:rPr lang="fr-FR" sz="1000" dirty="0"/>
              <a:t>Mineurs non accompagnés admis avec autorisation parentale.</a:t>
            </a:r>
          </a:p>
          <a:p>
            <a:r>
              <a:rPr lang="fr-FR" sz="1400" dirty="0"/>
              <a:t>                ⃝       Rando </a:t>
            </a:r>
            <a:r>
              <a:rPr lang="fr-FR" sz="1400" b="1" dirty="0"/>
              <a:t>31</a:t>
            </a:r>
            <a:r>
              <a:rPr lang="fr-FR" sz="1400" dirty="0"/>
              <a:t> km /   640m D+ → 12€ </a:t>
            </a:r>
            <a:r>
              <a:rPr lang="fr-FR" sz="1200" dirty="0"/>
              <a:t>(gratuit -12 ans)</a:t>
            </a:r>
          </a:p>
          <a:p>
            <a:r>
              <a:rPr lang="fr-FR" sz="1200" dirty="0"/>
              <a:t>	      </a:t>
            </a:r>
            <a:r>
              <a:rPr lang="fr-FR" sz="1000" dirty="0"/>
              <a:t>Mineurs non accompagnés admis avec autorisation parentale.</a:t>
            </a:r>
          </a:p>
          <a:p>
            <a:r>
              <a:rPr lang="fr-FR" sz="1100" dirty="0"/>
              <a:t>                    </a:t>
            </a:r>
            <a:r>
              <a:rPr lang="fr-FR" sz="1400" dirty="0"/>
              <a:t>⃝       Sportif </a:t>
            </a:r>
            <a:r>
              <a:rPr lang="fr-FR" sz="1400" b="1" dirty="0"/>
              <a:t>43</a:t>
            </a:r>
            <a:r>
              <a:rPr lang="fr-FR" sz="1400" dirty="0"/>
              <a:t> km / 1200m D+ → 17€</a:t>
            </a:r>
            <a:r>
              <a:rPr lang="fr-FR" sz="1200" dirty="0"/>
              <a:t> (barrières horaires)</a:t>
            </a:r>
          </a:p>
          <a:p>
            <a:r>
              <a:rPr lang="fr-FR" sz="1400" dirty="0"/>
              <a:t>                ⃝  Confirmé </a:t>
            </a:r>
            <a:r>
              <a:rPr lang="fr-FR" sz="1400" b="1" dirty="0"/>
              <a:t>58</a:t>
            </a:r>
            <a:r>
              <a:rPr lang="fr-FR" sz="1400" dirty="0"/>
              <a:t> km / 1700m D+ → 17€</a:t>
            </a:r>
            <a:r>
              <a:rPr kumimoji="0" lang="fr-FR" sz="1200" b="0" i="0" u="none" strike="noStrike" kern="1200" cap="none" spc="0" normalizeH="0" baseline="0" noProof="0" dirty="0">
                <a:ln>
                  <a:noFill/>
                </a:ln>
                <a:solidFill>
                  <a:prstClr val="black"/>
                </a:solidFill>
                <a:effectLst/>
                <a:uLnTx/>
                <a:uFillTx/>
                <a:latin typeface="Calibri"/>
                <a:ea typeface="+mn-ea"/>
                <a:cs typeface="+mn-cs"/>
              </a:rPr>
              <a:t> (barrières horaires)</a:t>
            </a:r>
            <a:endParaRPr lang="fr-FR" sz="1400" dirty="0"/>
          </a:p>
          <a:p>
            <a:r>
              <a:rPr lang="fr-FR" sz="1400" dirty="0"/>
              <a:t>                ⃝ Marathon </a:t>
            </a:r>
            <a:r>
              <a:rPr lang="fr-FR" sz="1400" b="1" dirty="0"/>
              <a:t>74</a:t>
            </a:r>
            <a:r>
              <a:rPr lang="fr-FR" sz="1400" dirty="0"/>
              <a:t> km / 2100m D+ → 17€</a:t>
            </a:r>
            <a:r>
              <a:rPr kumimoji="0" lang="fr-FR" sz="1200" b="0" i="0" u="none" strike="noStrike" kern="1200" cap="none" spc="0" normalizeH="0" baseline="0" noProof="0" dirty="0">
                <a:ln>
                  <a:noFill/>
                </a:ln>
                <a:solidFill>
                  <a:prstClr val="black"/>
                </a:solidFill>
                <a:effectLst/>
                <a:uLnTx/>
                <a:uFillTx/>
                <a:latin typeface="Calibri"/>
                <a:ea typeface="+mn-ea"/>
                <a:cs typeface="+mn-cs"/>
              </a:rPr>
              <a:t> (barrières horaires)</a:t>
            </a:r>
            <a:endParaRPr lang="fr-FR" sz="1400" dirty="0"/>
          </a:p>
          <a:p>
            <a:r>
              <a:rPr lang="fr-FR" sz="850" u="sng" dirty="0"/>
              <a:t>Règlement :</a:t>
            </a:r>
            <a:endParaRPr lang="fr-FR" sz="850" dirty="0"/>
          </a:p>
          <a:p>
            <a:pPr lvl="0" algn="just"/>
            <a:r>
              <a:rPr lang="fr-FR" sz="800" dirty="0"/>
              <a:t>-Cette épreuve est une randonnée, les participants devront respecter les règles du code de la route.</a:t>
            </a:r>
          </a:p>
          <a:p>
            <a:pPr lvl="0" algn="just"/>
            <a:r>
              <a:rPr lang="fr-FR" sz="800" dirty="0"/>
              <a:t>-Le port d’un casque homologué pour la pratique du VTT est obligatoire durant toute la randonnée.</a:t>
            </a:r>
          </a:p>
          <a:p>
            <a:pPr algn="just"/>
            <a:r>
              <a:rPr lang="fr-FR" sz="800" dirty="0"/>
              <a:t>-Les mineurs doivent être accompagnés par un adulte encadrant pendant la randonnée (sauf 15 &amp; 31 Km).</a:t>
            </a:r>
          </a:p>
          <a:p>
            <a:pPr lvl="0" algn="just"/>
            <a:r>
              <a:rPr lang="fr-FR" sz="800" dirty="0"/>
              <a:t>-Nous demandons à chaque participant d’avoir un comportement amical et solidaire envers les autres participants et les bénévoles.</a:t>
            </a:r>
          </a:p>
          <a:p>
            <a:pPr lvl="0" algn="just"/>
            <a:r>
              <a:rPr lang="fr-FR" sz="800" dirty="0"/>
              <a:t>-En cas de non-respect de ce règlement par un participant, les organisateurs se réservent le droit de lui retirer sa plaque de cadre et de lui demander de quitter la manifestation sans possibilité de remboursement.</a:t>
            </a:r>
          </a:p>
          <a:p>
            <a:pPr lvl="0" algn="just"/>
            <a:r>
              <a:rPr lang="fr-FR" sz="800" dirty="0"/>
              <a:t>-Le TAC VTT s'engage pour la nature en adoptant un balisage 100% éco-responsable. Merci aux participants d'en faire de même et de ne jeter aucun déchet sur le parcours, des poubelles seront disponibles à l'arrivée.</a:t>
            </a:r>
          </a:p>
          <a:p>
            <a:pPr lvl="0" algn="just"/>
            <a:r>
              <a:rPr lang="fr-FR" sz="800" dirty="0"/>
              <a:t>- Les participants autorisent expressément l’exploitation et la diffusion sur tout support des photos et films pris durant la manifestation.</a:t>
            </a:r>
          </a:p>
          <a:p>
            <a:r>
              <a:rPr lang="fr-FR" sz="800" b="1" dirty="0"/>
              <a:t>		</a:t>
            </a:r>
            <a:r>
              <a:rPr lang="fr-FR" sz="800" b="1" u="sng" dirty="0"/>
              <a:t>Signature :</a:t>
            </a:r>
          </a:p>
        </p:txBody>
      </p:sp>
      <p:sp>
        <p:nvSpPr>
          <p:cNvPr id="11" name="Rectangle 10">
            <a:extLst>
              <a:ext uri="{FF2B5EF4-FFF2-40B4-BE49-F238E27FC236}">
                <a16:creationId xmlns:a16="http://schemas.microsoft.com/office/drawing/2014/main" xmlns="" id="{C69C9B50-F020-4299-ACC3-1A3920AD44DE}"/>
              </a:ext>
            </a:extLst>
          </p:cNvPr>
          <p:cNvSpPr/>
          <p:nvPr/>
        </p:nvSpPr>
        <p:spPr>
          <a:xfrm>
            <a:off x="4855125" y="-3868"/>
            <a:ext cx="4896000" cy="68580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22" name="Groupe 21">
            <a:extLst>
              <a:ext uri="{FF2B5EF4-FFF2-40B4-BE49-F238E27FC236}">
                <a16:creationId xmlns:a16="http://schemas.microsoft.com/office/drawing/2014/main" xmlns="" id="{7075D5D0-EB9D-360B-76FC-16101EABE15A}"/>
              </a:ext>
            </a:extLst>
          </p:cNvPr>
          <p:cNvGrpSpPr/>
          <p:nvPr/>
        </p:nvGrpSpPr>
        <p:grpSpPr>
          <a:xfrm>
            <a:off x="154875" y="79167"/>
            <a:ext cx="2668592" cy="706419"/>
            <a:chOff x="154875" y="79167"/>
            <a:chExt cx="2668592" cy="706419"/>
          </a:xfrm>
        </p:grpSpPr>
        <p:pic>
          <p:nvPicPr>
            <p:cNvPr id="17" name="Image 16">
              <a:extLst>
                <a:ext uri="{FF2B5EF4-FFF2-40B4-BE49-F238E27FC236}">
                  <a16:creationId xmlns:a16="http://schemas.microsoft.com/office/drawing/2014/main" xmlns="" id="{BA679FF1-DD8D-098D-4662-7DDAFB799B5F}"/>
                </a:ext>
              </a:extLst>
            </p:cNvPr>
            <p:cNvPicPr>
              <a:picLocks noChangeAspect="1"/>
            </p:cNvPicPr>
            <p:nvPr/>
          </p:nvPicPr>
          <p:blipFill>
            <a:blip r:embed="rId3">
              <a:alphaModFix/>
            </a:blip>
            <a:stretch>
              <a:fillRect/>
            </a:stretch>
          </p:blipFill>
          <p:spPr>
            <a:xfrm>
              <a:off x="154875" y="80877"/>
              <a:ext cx="1907776" cy="704709"/>
            </a:xfrm>
            <a:prstGeom prst="rect">
              <a:avLst/>
            </a:prstGeom>
            <a:gradFill flip="none" rotWithShape="1">
              <a:gsLst>
                <a:gs pos="100000">
                  <a:schemeClr val="tx1">
                    <a:alpha val="0"/>
                  </a:schemeClr>
                </a:gs>
                <a:gs pos="0">
                  <a:srgbClr val="3E3E3E">
                    <a:alpha val="71000"/>
                  </a:srgbClr>
                </a:gs>
              </a:gsLst>
              <a:lin ang="0" scaled="1"/>
              <a:tileRect/>
            </a:gradFill>
          </p:spPr>
        </p:pic>
        <p:sp>
          <p:nvSpPr>
            <p:cNvPr id="19" name="ZoneTexte 18">
              <a:extLst>
                <a:ext uri="{FF2B5EF4-FFF2-40B4-BE49-F238E27FC236}">
                  <a16:creationId xmlns:a16="http://schemas.microsoft.com/office/drawing/2014/main" xmlns="" id="{5A8A7E9E-7043-4660-B183-57AAA067D808}"/>
                </a:ext>
              </a:extLst>
            </p:cNvPr>
            <p:cNvSpPr txBox="1">
              <a:spLocks/>
            </p:cNvSpPr>
            <p:nvPr/>
          </p:nvSpPr>
          <p:spPr>
            <a:xfrm>
              <a:off x="1317927" y="79167"/>
              <a:ext cx="1505540" cy="704709"/>
            </a:xfrm>
            <a:prstGeom prst="rect">
              <a:avLst/>
            </a:prstGeom>
            <a:gradFill>
              <a:gsLst>
                <a:gs pos="0">
                  <a:srgbClr val="8E8E8E">
                    <a:alpha val="0"/>
                  </a:srgbClr>
                </a:gs>
                <a:gs pos="44000">
                  <a:srgbClr val="646464"/>
                </a:gs>
                <a:gs pos="100000">
                  <a:srgbClr val="3E3E3E"/>
                </a:gs>
              </a:gsLst>
              <a:lin ang="0" scaled="0"/>
            </a:gradFill>
            <a:ln>
              <a:noFill/>
            </a:ln>
            <a:effectLst>
              <a:softEdge rad="0"/>
            </a:effectLst>
          </p:spPr>
          <p:txBody>
            <a:bodyPr wrap="none" rtlCol="0" anchor="ctr" anchorCtr="0">
              <a:noAutofit/>
            </a:bodyPr>
            <a:lstStyle/>
            <a:p>
              <a:pPr algn="ctr"/>
              <a:r>
                <a:rPr lang="fr-FR" sz="900" dirty="0">
                  <a:solidFill>
                    <a:schemeClr val="bg1"/>
                  </a:solidFill>
                </a:rPr>
                <a:t>Inscription en ligne :</a:t>
              </a:r>
            </a:p>
            <a:p>
              <a:pPr algn="ctr"/>
              <a:r>
                <a:rPr lang="fr-FR" sz="1000" b="1" dirty="0">
                  <a:solidFill>
                    <a:schemeClr val="bg1"/>
                  </a:solidFill>
                  <a:hlinkClick r:id="rId4">
                    <a:extLst>
                      <a:ext uri="{A12FA001-AC4F-418D-AE19-62706E023703}">
                        <ahyp:hlinkClr xmlns:ahyp="http://schemas.microsoft.com/office/drawing/2018/hyperlinkcolor" xmlns="" val="tx"/>
                      </a:ext>
                    </a:extLst>
                  </a:hlinkClick>
                </a:rPr>
                <a:t>https://sport.ikinoa.com</a:t>
              </a:r>
            </a:p>
            <a:p>
              <a:pPr algn="ctr"/>
              <a:r>
                <a:rPr lang="fr-FR" sz="1000" b="1" dirty="0">
                  <a:solidFill>
                    <a:schemeClr val="bg1"/>
                  </a:solidFill>
                  <a:hlinkClick r:id="rId4">
                    <a:extLst>
                      <a:ext uri="{A12FA001-AC4F-418D-AE19-62706E023703}">
                        <ahyp:hlinkClr xmlns:ahyp="http://schemas.microsoft.com/office/drawing/2018/hyperlinkcolor" xmlns="" val="tx"/>
                      </a:ext>
                    </a:extLst>
                  </a:hlinkClick>
                </a:rPr>
                <a:t>/</a:t>
              </a:r>
              <a:r>
                <a:rPr lang="fr-FR" sz="1000" b="1" dirty="0" err="1">
                  <a:solidFill>
                    <a:schemeClr val="bg1"/>
                  </a:solidFill>
                  <a:hlinkClick r:id="rId4">
                    <a:extLst>
                      <a:ext uri="{A12FA001-AC4F-418D-AE19-62706E023703}">
                        <ahyp:hlinkClr xmlns:ahyp="http://schemas.microsoft.com/office/drawing/2018/hyperlinkcolor" xmlns="" val="tx"/>
                      </a:ext>
                    </a:extLst>
                  </a:hlinkClick>
                </a:rPr>
                <a:t>evt</a:t>
              </a:r>
              <a:r>
                <a:rPr lang="fr-FR" sz="1000" b="1" dirty="0">
                  <a:solidFill>
                    <a:schemeClr val="bg1"/>
                  </a:solidFill>
                  <a:hlinkClick r:id="rId4">
                    <a:extLst>
                      <a:ext uri="{A12FA001-AC4F-418D-AE19-62706E023703}">
                        <ahyp:hlinkClr xmlns:ahyp="http://schemas.microsoft.com/office/drawing/2018/hyperlinkcolor" xmlns="" val="tx"/>
                      </a:ext>
                    </a:extLst>
                  </a:hlinkClick>
                </a:rPr>
                <a:t>/tourelloise-vtt</a:t>
              </a:r>
              <a:endParaRPr lang="fr-FR" sz="1000" b="1" dirty="0">
                <a:solidFill>
                  <a:schemeClr val="bg1"/>
                </a:solidFill>
              </a:endParaRPr>
            </a:p>
          </p:txBody>
        </p:sp>
      </p:grpSp>
      <p:pic>
        <p:nvPicPr>
          <p:cNvPr id="5" name="Image 4">
            <a:hlinkClick r:id="rId5"/>
            <a:extLst>
              <a:ext uri="{FF2B5EF4-FFF2-40B4-BE49-F238E27FC236}">
                <a16:creationId xmlns:a16="http://schemas.microsoft.com/office/drawing/2014/main" xmlns="" id="{64C55057-DFA5-40D7-8D8C-B2F8254383B1}"/>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855961" y="18173"/>
            <a:ext cx="2085244" cy="695083"/>
          </a:xfrm>
          <a:prstGeom prst="rect">
            <a:avLst/>
          </a:prstGeom>
        </p:spPr>
      </p:pic>
      <p:pic>
        <p:nvPicPr>
          <p:cNvPr id="10" name="Image 9">
            <a:hlinkClick r:id="rId5"/>
            <a:extLst>
              <a:ext uri="{FF2B5EF4-FFF2-40B4-BE49-F238E27FC236}">
                <a16:creationId xmlns:a16="http://schemas.microsoft.com/office/drawing/2014/main" xmlns="" id="{DB18FEE5-717F-D583-C033-E38483F84DEC}"/>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764300" y="15240"/>
            <a:ext cx="2085244" cy="695083"/>
          </a:xfrm>
          <a:prstGeom prst="rect">
            <a:avLst/>
          </a:prstGeom>
        </p:spPr>
      </p:pic>
      <p:cxnSp>
        <p:nvCxnSpPr>
          <p:cNvPr id="13" name="Connecteur droit 12">
            <a:extLst>
              <a:ext uri="{FF2B5EF4-FFF2-40B4-BE49-F238E27FC236}">
                <a16:creationId xmlns:a16="http://schemas.microsoft.com/office/drawing/2014/main" xmlns="" id="{64C3F995-9D14-9CA5-0F9D-83B57129370A}"/>
              </a:ext>
            </a:extLst>
          </p:cNvPr>
          <p:cNvCxnSpPr>
            <a:cxnSpLocks/>
          </p:cNvCxnSpPr>
          <p:nvPr/>
        </p:nvCxnSpPr>
        <p:spPr>
          <a:xfrm flipH="1">
            <a:off x="4953000" y="0"/>
            <a:ext cx="0" cy="720000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grpSp>
        <p:nvGrpSpPr>
          <p:cNvPr id="23" name="Groupe 22">
            <a:extLst>
              <a:ext uri="{FF2B5EF4-FFF2-40B4-BE49-F238E27FC236}">
                <a16:creationId xmlns:a16="http://schemas.microsoft.com/office/drawing/2014/main" xmlns="" id="{B6679302-1B72-1494-5840-5F4E59196A87}"/>
              </a:ext>
            </a:extLst>
          </p:cNvPr>
          <p:cNvGrpSpPr/>
          <p:nvPr/>
        </p:nvGrpSpPr>
        <p:grpSpPr>
          <a:xfrm>
            <a:off x="5059960" y="79167"/>
            <a:ext cx="2668592" cy="706419"/>
            <a:chOff x="154875" y="79167"/>
            <a:chExt cx="2668592" cy="706419"/>
          </a:xfrm>
        </p:grpSpPr>
        <p:pic>
          <p:nvPicPr>
            <p:cNvPr id="24" name="Image 23">
              <a:extLst>
                <a:ext uri="{FF2B5EF4-FFF2-40B4-BE49-F238E27FC236}">
                  <a16:creationId xmlns:a16="http://schemas.microsoft.com/office/drawing/2014/main" xmlns="" id="{7FE8168F-FC05-AC92-9593-F71DF004AD51}"/>
                </a:ext>
              </a:extLst>
            </p:cNvPr>
            <p:cNvPicPr>
              <a:picLocks noChangeAspect="1"/>
            </p:cNvPicPr>
            <p:nvPr/>
          </p:nvPicPr>
          <p:blipFill>
            <a:blip r:embed="rId3">
              <a:alphaModFix/>
            </a:blip>
            <a:stretch>
              <a:fillRect/>
            </a:stretch>
          </p:blipFill>
          <p:spPr>
            <a:xfrm>
              <a:off x="154875" y="80877"/>
              <a:ext cx="1907776" cy="704709"/>
            </a:xfrm>
            <a:prstGeom prst="rect">
              <a:avLst/>
            </a:prstGeom>
            <a:gradFill flip="none" rotWithShape="1">
              <a:gsLst>
                <a:gs pos="100000">
                  <a:schemeClr val="tx1">
                    <a:alpha val="0"/>
                  </a:schemeClr>
                </a:gs>
                <a:gs pos="0">
                  <a:srgbClr val="3E3E3E">
                    <a:alpha val="71000"/>
                  </a:srgbClr>
                </a:gs>
              </a:gsLst>
              <a:lin ang="0" scaled="1"/>
              <a:tileRect/>
            </a:gradFill>
          </p:spPr>
        </p:pic>
        <p:sp>
          <p:nvSpPr>
            <p:cNvPr id="25" name="ZoneTexte 24">
              <a:extLst>
                <a:ext uri="{FF2B5EF4-FFF2-40B4-BE49-F238E27FC236}">
                  <a16:creationId xmlns:a16="http://schemas.microsoft.com/office/drawing/2014/main" xmlns="" id="{CA879CEC-145D-23FD-09B9-AF0071104936}"/>
                </a:ext>
              </a:extLst>
            </p:cNvPr>
            <p:cNvSpPr txBox="1">
              <a:spLocks/>
            </p:cNvSpPr>
            <p:nvPr/>
          </p:nvSpPr>
          <p:spPr>
            <a:xfrm>
              <a:off x="1317927" y="79167"/>
              <a:ext cx="1505540" cy="704709"/>
            </a:xfrm>
            <a:prstGeom prst="rect">
              <a:avLst/>
            </a:prstGeom>
            <a:gradFill>
              <a:gsLst>
                <a:gs pos="0">
                  <a:srgbClr val="8E8E8E">
                    <a:alpha val="0"/>
                  </a:srgbClr>
                </a:gs>
                <a:gs pos="44000">
                  <a:srgbClr val="646464"/>
                </a:gs>
                <a:gs pos="100000">
                  <a:srgbClr val="3E3E3E"/>
                </a:gs>
              </a:gsLst>
              <a:lin ang="0" scaled="0"/>
            </a:gradFill>
            <a:ln>
              <a:noFill/>
            </a:ln>
            <a:effectLst>
              <a:softEdge rad="0"/>
            </a:effectLst>
          </p:spPr>
          <p:txBody>
            <a:bodyPr wrap="none" rtlCol="0" anchor="ctr" anchorCtr="0">
              <a:noAutofit/>
            </a:bodyPr>
            <a:lstStyle/>
            <a:p>
              <a:pPr algn="ctr"/>
              <a:r>
                <a:rPr lang="fr-FR" sz="800" dirty="0">
                  <a:solidFill>
                    <a:schemeClr val="bg1"/>
                  </a:solidFill>
                </a:rPr>
                <a:t>Inscription en ligne :</a:t>
              </a:r>
            </a:p>
            <a:p>
              <a:pPr algn="ctr"/>
              <a:r>
                <a:rPr lang="fr-FR" sz="900" b="1" dirty="0">
                  <a:solidFill>
                    <a:schemeClr val="bg1"/>
                  </a:solidFill>
                  <a:hlinkClick r:id="rId4">
                    <a:extLst>
                      <a:ext uri="{A12FA001-AC4F-418D-AE19-62706E023703}">
                        <ahyp:hlinkClr xmlns:ahyp="http://schemas.microsoft.com/office/drawing/2018/hyperlinkcolor" xmlns="" val="tx"/>
                      </a:ext>
                    </a:extLst>
                  </a:hlinkClick>
                </a:rPr>
                <a:t>https://sport.ikinoa.com</a:t>
              </a:r>
            </a:p>
            <a:p>
              <a:pPr algn="ctr"/>
              <a:r>
                <a:rPr lang="fr-FR" sz="900" b="1" dirty="0">
                  <a:solidFill>
                    <a:schemeClr val="bg1"/>
                  </a:solidFill>
                  <a:hlinkClick r:id="rId4">
                    <a:extLst>
                      <a:ext uri="{A12FA001-AC4F-418D-AE19-62706E023703}">
                        <ahyp:hlinkClr xmlns:ahyp="http://schemas.microsoft.com/office/drawing/2018/hyperlinkcolor" xmlns="" val="tx"/>
                      </a:ext>
                    </a:extLst>
                  </a:hlinkClick>
                </a:rPr>
                <a:t>/</a:t>
              </a:r>
              <a:r>
                <a:rPr lang="fr-FR" sz="900" b="1" dirty="0" err="1">
                  <a:solidFill>
                    <a:schemeClr val="bg1"/>
                  </a:solidFill>
                  <a:hlinkClick r:id="rId4">
                    <a:extLst>
                      <a:ext uri="{A12FA001-AC4F-418D-AE19-62706E023703}">
                        <ahyp:hlinkClr xmlns:ahyp="http://schemas.microsoft.com/office/drawing/2018/hyperlinkcolor" xmlns="" val="tx"/>
                      </a:ext>
                    </a:extLst>
                  </a:hlinkClick>
                </a:rPr>
                <a:t>evt</a:t>
              </a:r>
              <a:r>
                <a:rPr lang="fr-FR" sz="900" b="1" dirty="0">
                  <a:solidFill>
                    <a:schemeClr val="bg1"/>
                  </a:solidFill>
                  <a:hlinkClick r:id="rId4">
                    <a:extLst>
                      <a:ext uri="{A12FA001-AC4F-418D-AE19-62706E023703}">
                        <ahyp:hlinkClr xmlns:ahyp="http://schemas.microsoft.com/office/drawing/2018/hyperlinkcolor" xmlns="" val="tx"/>
                      </a:ext>
                    </a:extLst>
                  </a:hlinkClick>
                </a:rPr>
                <a:t>/tourelloise-vtt</a:t>
              </a:r>
              <a:endParaRPr lang="fr-FR" sz="900" b="1" dirty="0">
                <a:solidFill>
                  <a:schemeClr val="bg1"/>
                </a:solidFill>
              </a:endParaRPr>
            </a:p>
          </p:txBody>
        </p:sp>
      </p:grpSp>
      <p:sp>
        <p:nvSpPr>
          <p:cNvPr id="4" name="ZoneTexte 3">
            <a:extLst>
              <a:ext uri="{FF2B5EF4-FFF2-40B4-BE49-F238E27FC236}">
                <a16:creationId xmlns:a16="http://schemas.microsoft.com/office/drawing/2014/main" xmlns="" id="{261E4F56-4FF7-BBB9-9514-75C08C7188F5}"/>
              </a:ext>
            </a:extLst>
          </p:cNvPr>
          <p:cNvSpPr txBox="1"/>
          <p:nvPr/>
        </p:nvSpPr>
        <p:spPr>
          <a:xfrm>
            <a:off x="20617" y="750558"/>
            <a:ext cx="4896000" cy="577081"/>
          </a:xfrm>
          <a:prstGeom prst="rect">
            <a:avLst/>
          </a:prstGeom>
          <a:noFill/>
        </p:spPr>
        <p:txBody>
          <a:bodyPr wrap="square" rtlCol="0">
            <a:spAutoFit/>
          </a:bodyPr>
          <a:lstStyle/>
          <a:p>
            <a:pPr algn="ctr"/>
            <a:r>
              <a:rPr lang="fr-FR" sz="1050" b="1" dirty="0"/>
              <a:t>Inscriptions &amp; départs à partir de 07h30</a:t>
            </a:r>
          </a:p>
          <a:p>
            <a:pPr algn="ctr"/>
            <a:r>
              <a:rPr lang="fr-FR" sz="1050" dirty="0"/>
              <a:t>Parc de  l’hippodrome, La Tour de Salvagny (69890)</a:t>
            </a:r>
          </a:p>
          <a:p>
            <a:endParaRPr lang="fr-FR" sz="1050" dirty="0"/>
          </a:p>
        </p:txBody>
      </p:sp>
      <p:sp>
        <p:nvSpPr>
          <p:cNvPr id="6" name="ZoneTexte 5">
            <a:extLst>
              <a:ext uri="{FF2B5EF4-FFF2-40B4-BE49-F238E27FC236}">
                <a16:creationId xmlns:a16="http://schemas.microsoft.com/office/drawing/2014/main" xmlns="" id="{15624B7C-37F7-FFB0-0340-6D76AFD0EA37}"/>
              </a:ext>
            </a:extLst>
          </p:cNvPr>
          <p:cNvSpPr txBox="1"/>
          <p:nvPr/>
        </p:nvSpPr>
        <p:spPr>
          <a:xfrm>
            <a:off x="4973103" y="1096426"/>
            <a:ext cx="4866422" cy="5932393"/>
          </a:xfrm>
          <a:prstGeom prst="rect">
            <a:avLst/>
          </a:prstGeom>
          <a:noFill/>
        </p:spPr>
        <p:txBody>
          <a:bodyPr wrap="square" rtlCol="0">
            <a:spAutoFit/>
          </a:bodyPr>
          <a:lstStyle/>
          <a:p>
            <a:r>
              <a:rPr lang="fr-FR" sz="2000" b="1" dirty="0"/>
              <a:t>BULLETIN D’INSCRIPTION</a:t>
            </a:r>
            <a:r>
              <a:rPr lang="fr-FR" sz="1400" b="1" dirty="0"/>
              <a:t>	</a:t>
            </a:r>
            <a:r>
              <a:rPr lang="fr-FR" sz="1400" dirty="0"/>
              <a:t>                Dossard : ______</a:t>
            </a:r>
          </a:p>
          <a:p>
            <a:pPr algn="r"/>
            <a:r>
              <a:rPr lang="fr-FR" sz="800" i="1" dirty="0"/>
              <a:t>(réservé TAC VTT)</a:t>
            </a:r>
          </a:p>
          <a:p>
            <a:r>
              <a:rPr lang="fr-FR" sz="1400" dirty="0"/>
              <a:t>Nom : ____________________ Prénom :___________________</a:t>
            </a:r>
          </a:p>
          <a:p>
            <a:r>
              <a:rPr lang="fr-FR" sz="1400" dirty="0"/>
              <a:t>Commune : __________________________________Dpt:_____</a:t>
            </a:r>
          </a:p>
          <a:p>
            <a:r>
              <a:rPr lang="fr-FR" sz="1400" dirty="0"/>
              <a:t>Téléphone mobile : ____________________________________</a:t>
            </a:r>
          </a:p>
          <a:p>
            <a:r>
              <a:rPr lang="fr-FR" sz="1400" dirty="0"/>
              <a:t>Email : ____________________________@________________</a:t>
            </a:r>
          </a:p>
          <a:p>
            <a:r>
              <a:rPr lang="fr-FR" sz="1400" dirty="0"/>
              <a:t>Âge : ______ ans</a:t>
            </a:r>
          </a:p>
          <a:p>
            <a:r>
              <a:rPr lang="fr-FR" sz="1400" dirty="0"/>
              <a:t>Club : _______________________VTT : ⃝ musculaire    ⃝ VAE</a:t>
            </a:r>
          </a:p>
          <a:p>
            <a:r>
              <a:rPr lang="fr-FR" sz="1400" dirty="0"/>
              <a:t>Je connais La Tourelloise via : ⃝ bouche à oreille</a:t>
            </a:r>
          </a:p>
          <a:p>
            <a:r>
              <a:rPr lang="fr-FR" sz="1400" dirty="0"/>
              <a:t>⃝ réseaux sociaux ⃝ sites/revues spécialisés ⃝ je suis habitué</a:t>
            </a:r>
          </a:p>
          <a:p>
            <a:r>
              <a:rPr lang="fr-FR" sz="1400" dirty="0"/>
              <a:t>⃝ autre : ___________________________________________</a:t>
            </a:r>
          </a:p>
          <a:p>
            <a:r>
              <a:rPr lang="fr-FR" sz="1400" u="sng" dirty="0"/>
              <a:t>Parcours  : </a:t>
            </a:r>
            <a:endParaRPr lang="fr-FR" sz="1400" dirty="0"/>
          </a:p>
          <a:p>
            <a:r>
              <a:rPr lang="fr-FR" sz="1400" dirty="0"/>
              <a:t>                ⃝     Famille </a:t>
            </a:r>
            <a:r>
              <a:rPr lang="fr-FR" sz="1400" b="1" dirty="0"/>
              <a:t>15</a:t>
            </a:r>
            <a:r>
              <a:rPr lang="fr-FR" sz="1400" dirty="0"/>
              <a:t> km /   230m D+ → 12€</a:t>
            </a:r>
            <a:r>
              <a:rPr lang="fr-FR" sz="1200" dirty="0"/>
              <a:t> (gratuit -12 ans)</a:t>
            </a:r>
          </a:p>
          <a:p>
            <a:r>
              <a:rPr lang="fr-FR" sz="1100" dirty="0"/>
              <a:t>	      </a:t>
            </a:r>
            <a:r>
              <a:rPr lang="fr-FR" sz="1000" dirty="0"/>
              <a:t>Mineurs non accompagnés admis avec autorisation parentale.</a:t>
            </a:r>
          </a:p>
          <a:p>
            <a:r>
              <a:rPr lang="fr-FR" sz="1400" dirty="0"/>
              <a:t>                ⃝       Rando </a:t>
            </a:r>
            <a:r>
              <a:rPr lang="fr-FR" sz="1400" b="1" dirty="0"/>
              <a:t>31</a:t>
            </a:r>
            <a:r>
              <a:rPr lang="fr-FR" sz="1400" dirty="0"/>
              <a:t> km /   640m D+ → 12€ </a:t>
            </a:r>
            <a:r>
              <a:rPr lang="fr-FR" sz="1200" dirty="0"/>
              <a:t>(gratuit -12 ans)</a:t>
            </a:r>
          </a:p>
          <a:p>
            <a:r>
              <a:rPr lang="fr-FR" sz="1200" dirty="0"/>
              <a:t>	      </a:t>
            </a:r>
            <a:r>
              <a:rPr lang="fr-FR" sz="1000" dirty="0"/>
              <a:t>Mineurs non accompagnés admis avec autorisation parentale.</a:t>
            </a:r>
          </a:p>
          <a:p>
            <a:r>
              <a:rPr lang="fr-FR" sz="1100" dirty="0"/>
              <a:t>                    </a:t>
            </a:r>
            <a:r>
              <a:rPr lang="fr-FR" sz="1400" dirty="0"/>
              <a:t>⃝       Sportif </a:t>
            </a:r>
            <a:r>
              <a:rPr lang="fr-FR" sz="1400" b="1" dirty="0"/>
              <a:t>43</a:t>
            </a:r>
            <a:r>
              <a:rPr lang="fr-FR" sz="1400" dirty="0"/>
              <a:t> km / 1200m D+ → 17€</a:t>
            </a:r>
            <a:r>
              <a:rPr lang="fr-FR" sz="1200" dirty="0"/>
              <a:t> (barrières horaires)</a:t>
            </a:r>
          </a:p>
          <a:p>
            <a:r>
              <a:rPr lang="fr-FR" sz="1400" dirty="0"/>
              <a:t>                ⃝  Confirmé </a:t>
            </a:r>
            <a:r>
              <a:rPr lang="fr-FR" sz="1400" b="1" dirty="0"/>
              <a:t>58</a:t>
            </a:r>
            <a:r>
              <a:rPr lang="fr-FR" sz="1400" dirty="0"/>
              <a:t> km / 1700m D+ → 17€</a:t>
            </a:r>
            <a:r>
              <a:rPr kumimoji="0" lang="fr-FR" sz="1200" b="0" i="0" u="none" strike="noStrike" kern="1200" cap="none" spc="0" normalizeH="0" baseline="0" noProof="0" dirty="0">
                <a:ln>
                  <a:noFill/>
                </a:ln>
                <a:solidFill>
                  <a:prstClr val="black"/>
                </a:solidFill>
                <a:effectLst/>
                <a:uLnTx/>
                <a:uFillTx/>
                <a:latin typeface="Calibri"/>
                <a:ea typeface="+mn-ea"/>
                <a:cs typeface="+mn-cs"/>
              </a:rPr>
              <a:t> (barrières horaires)</a:t>
            </a:r>
            <a:endParaRPr lang="fr-FR" sz="1400" dirty="0"/>
          </a:p>
          <a:p>
            <a:r>
              <a:rPr lang="fr-FR" sz="1400" dirty="0"/>
              <a:t>                ⃝ Marathon </a:t>
            </a:r>
            <a:r>
              <a:rPr lang="fr-FR" sz="1400" b="1" dirty="0"/>
              <a:t>74</a:t>
            </a:r>
            <a:r>
              <a:rPr lang="fr-FR" sz="1400" dirty="0"/>
              <a:t> km / 2100m D+ → 17€</a:t>
            </a:r>
            <a:r>
              <a:rPr kumimoji="0" lang="fr-FR" sz="1200" b="0" i="0" u="none" strike="noStrike" kern="1200" cap="none" spc="0" normalizeH="0" baseline="0" noProof="0" dirty="0">
                <a:ln>
                  <a:noFill/>
                </a:ln>
                <a:solidFill>
                  <a:prstClr val="black"/>
                </a:solidFill>
                <a:effectLst/>
                <a:uLnTx/>
                <a:uFillTx/>
                <a:latin typeface="Calibri"/>
                <a:ea typeface="+mn-ea"/>
                <a:cs typeface="+mn-cs"/>
              </a:rPr>
              <a:t> (barrières horaires)</a:t>
            </a:r>
            <a:endParaRPr lang="fr-FR" sz="1400" dirty="0"/>
          </a:p>
          <a:p>
            <a:r>
              <a:rPr lang="fr-FR" sz="850" u="sng" dirty="0"/>
              <a:t>Règlement :</a:t>
            </a:r>
            <a:endParaRPr lang="fr-FR" sz="850" dirty="0"/>
          </a:p>
          <a:p>
            <a:pPr lvl="0" algn="just"/>
            <a:r>
              <a:rPr lang="fr-FR" sz="800" dirty="0"/>
              <a:t>-Cette épreuve est une randonnée, les participants devront respecter les règles du code de la route.</a:t>
            </a:r>
          </a:p>
          <a:p>
            <a:pPr lvl="0" algn="just"/>
            <a:r>
              <a:rPr lang="fr-FR" sz="800" dirty="0"/>
              <a:t>-Le port d’un casque homologué pour la pratique du VTT est obligatoire durant toute la randonnée.</a:t>
            </a:r>
          </a:p>
          <a:p>
            <a:pPr algn="just"/>
            <a:r>
              <a:rPr lang="fr-FR" sz="800" dirty="0"/>
              <a:t>-Les mineurs doivent être accompagnés par un adulte encadrant pendant la randonnée (sauf 15 &amp; 31 Km).</a:t>
            </a:r>
          </a:p>
          <a:p>
            <a:pPr lvl="0" algn="just"/>
            <a:r>
              <a:rPr lang="fr-FR" sz="800" dirty="0"/>
              <a:t>-Nous demandons à chaque participant d’avoir un comportement amical et solidaire envers les autres participants et les bénévoles.</a:t>
            </a:r>
          </a:p>
          <a:p>
            <a:pPr lvl="0" algn="just"/>
            <a:r>
              <a:rPr lang="fr-FR" sz="800" dirty="0"/>
              <a:t>-En cas de non-respect de ce règlement par un participant, les organisateurs se réservent le droit de lui retirer sa plaque de cadre et de lui demander de quitter la manifestation sans possibilité de remboursement.</a:t>
            </a:r>
          </a:p>
          <a:p>
            <a:pPr lvl="0" algn="just"/>
            <a:r>
              <a:rPr lang="fr-FR" sz="800" dirty="0"/>
              <a:t>-Le TAC VTT s'engage pour la nature en adoptant un balisage 100% éco-responsable. Merci aux participants d'en faire de même et de ne jeter aucun déchet sur le parcours, des poubelles seront disponibles à l'arrivée.</a:t>
            </a:r>
          </a:p>
          <a:p>
            <a:pPr lvl="0" algn="just"/>
            <a:r>
              <a:rPr lang="fr-FR" sz="800" dirty="0"/>
              <a:t>- Les participants autorisent expressément l’exploitation et la diffusion sur tout support des photos et films pris durant la manifestation.</a:t>
            </a:r>
          </a:p>
          <a:p>
            <a:r>
              <a:rPr lang="fr-FR" sz="800" b="1" dirty="0"/>
              <a:t>		</a:t>
            </a:r>
            <a:r>
              <a:rPr lang="fr-FR" sz="800" b="1" u="sng" dirty="0"/>
              <a:t>Signature :</a:t>
            </a:r>
          </a:p>
        </p:txBody>
      </p:sp>
      <p:sp>
        <p:nvSpPr>
          <p:cNvPr id="7" name="ZoneTexte 6">
            <a:extLst>
              <a:ext uri="{FF2B5EF4-FFF2-40B4-BE49-F238E27FC236}">
                <a16:creationId xmlns:a16="http://schemas.microsoft.com/office/drawing/2014/main" xmlns="" id="{1235BA9C-6F23-F238-FEEF-42CBDDC425DF}"/>
              </a:ext>
            </a:extLst>
          </p:cNvPr>
          <p:cNvSpPr txBox="1"/>
          <p:nvPr/>
        </p:nvSpPr>
        <p:spPr>
          <a:xfrm>
            <a:off x="4927245" y="750558"/>
            <a:ext cx="4896000" cy="577081"/>
          </a:xfrm>
          <a:prstGeom prst="rect">
            <a:avLst/>
          </a:prstGeom>
          <a:noFill/>
        </p:spPr>
        <p:txBody>
          <a:bodyPr wrap="square" rtlCol="0">
            <a:spAutoFit/>
          </a:bodyPr>
          <a:lstStyle/>
          <a:p>
            <a:pPr algn="ctr"/>
            <a:r>
              <a:rPr lang="fr-FR" sz="1050" b="1" dirty="0"/>
              <a:t>Inscriptions &amp; départs à partir de 07h30</a:t>
            </a:r>
          </a:p>
          <a:p>
            <a:pPr algn="ctr"/>
            <a:r>
              <a:rPr lang="fr-FR" sz="1050" dirty="0"/>
              <a:t>Parc de  l’hippodrome, La Tour de Salvagny (69890)</a:t>
            </a:r>
          </a:p>
          <a:p>
            <a:endParaRPr lang="fr-FR" sz="1050" dirty="0"/>
          </a:p>
        </p:txBody>
      </p:sp>
    </p:spTree>
    <p:extLst>
      <p:ext uri="{BB962C8B-B14F-4D97-AF65-F5344CB8AC3E}">
        <p14:creationId xmlns:p14="http://schemas.microsoft.com/office/powerpoint/2010/main" val="28518412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BF62820-66FB-C343-7A50-DF901EEE3DAF}"/>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xmlns="" id="{AC8342DC-0AE3-F50C-7A92-77374F5D8D92}"/>
              </a:ext>
            </a:extLst>
          </p:cNvPr>
          <p:cNvSpPr/>
          <p:nvPr/>
        </p:nvSpPr>
        <p:spPr>
          <a:xfrm>
            <a:off x="4403" y="-3868"/>
            <a:ext cx="4896000" cy="68580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a:extLst>
              <a:ext uri="{FF2B5EF4-FFF2-40B4-BE49-F238E27FC236}">
                <a16:creationId xmlns:a16="http://schemas.microsoft.com/office/drawing/2014/main" xmlns="" id="{CE121CB7-D440-0909-046A-1DA812A5C107}"/>
              </a:ext>
            </a:extLst>
          </p:cNvPr>
          <p:cNvSpPr txBox="1"/>
          <p:nvPr/>
        </p:nvSpPr>
        <p:spPr>
          <a:xfrm>
            <a:off x="66475" y="1096426"/>
            <a:ext cx="4866422" cy="4770537"/>
          </a:xfrm>
          <a:prstGeom prst="rect">
            <a:avLst/>
          </a:prstGeom>
          <a:noFill/>
        </p:spPr>
        <p:txBody>
          <a:bodyPr wrap="square" rtlCol="0">
            <a:spAutoFit/>
          </a:bodyPr>
          <a:lstStyle/>
          <a:p>
            <a:r>
              <a:rPr lang="fr-FR" sz="1600" b="1" dirty="0"/>
              <a:t>AUTORISATION PARENTALE</a:t>
            </a:r>
          </a:p>
          <a:p>
            <a:endParaRPr lang="fr-FR" sz="1600" b="1" u="sng" dirty="0"/>
          </a:p>
          <a:p>
            <a:r>
              <a:rPr lang="fr-FR" sz="1600" dirty="0"/>
              <a:t>Je soussigné.e </a:t>
            </a:r>
            <a:r>
              <a:rPr lang="fr-FR" sz="1100" dirty="0"/>
              <a:t>(Prénom, Nom)</a:t>
            </a:r>
          </a:p>
          <a:p>
            <a:endParaRPr lang="fr-FR" sz="1600" dirty="0"/>
          </a:p>
          <a:p>
            <a:r>
              <a:rPr lang="fr-FR" sz="1600" dirty="0"/>
              <a:t>Demeurant </a:t>
            </a:r>
            <a:r>
              <a:rPr lang="fr-FR" sz="1100" dirty="0"/>
              <a:t>(adresse complète)</a:t>
            </a:r>
          </a:p>
          <a:p>
            <a:endParaRPr lang="fr-FR" sz="1600" dirty="0"/>
          </a:p>
          <a:p>
            <a:endParaRPr lang="fr-FR" sz="1600" dirty="0"/>
          </a:p>
          <a:p>
            <a:r>
              <a:rPr lang="fr-FR" sz="1600" dirty="0"/>
              <a:t>Mère/Père </a:t>
            </a:r>
            <a:r>
              <a:rPr lang="fr-FR" sz="1100" dirty="0"/>
              <a:t>(rayer la mention inutile) </a:t>
            </a:r>
            <a:r>
              <a:rPr lang="fr-FR" sz="1600" dirty="0"/>
              <a:t>de l’enfant </a:t>
            </a:r>
            <a:r>
              <a:rPr lang="fr-FR" sz="1100" dirty="0"/>
              <a:t>(Prénom, Nom)</a:t>
            </a:r>
          </a:p>
          <a:p>
            <a:endParaRPr lang="fr-FR" sz="1600" dirty="0"/>
          </a:p>
          <a:p>
            <a:r>
              <a:rPr lang="fr-FR" sz="1600" dirty="0"/>
              <a:t>Né le</a:t>
            </a:r>
          </a:p>
          <a:p>
            <a:r>
              <a:rPr lang="fr-FR" sz="1600" dirty="0"/>
              <a:t>Dispose du plein exercice de l’autorité parentale sur cet enfant, autorise ce dernier à participer à La Tourelloise.</a:t>
            </a:r>
          </a:p>
          <a:p>
            <a:endParaRPr lang="fr-FR" sz="1600" dirty="0"/>
          </a:p>
          <a:p>
            <a:r>
              <a:rPr lang="fr-FR" sz="1600" dirty="0"/>
              <a:t>Cette autorisation est valable pour une durée d’un jour à compte du 05/05/2024.</a:t>
            </a:r>
          </a:p>
          <a:p>
            <a:endParaRPr lang="fr-FR" sz="1600" dirty="0"/>
          </a:p>
          <a:p>
            <a:r>
              <a:rPr lang="fr-FR" sz="1600" dirty="0"/>
              <a:t>	La Tour de Salvagny, le          /05/2024</a:t>
            </a:r>
          </a:p>
          <a:p>
            <a:r>
              <a:rPr lang="fr-FR" sz="1600" dirty="0"/>
              <a:t>	Signature</a:t>
            </a:r>
          </a:p>
          <a:p>
            <a:endParaRPr lang="fr-FR" sz="1600" dirty="0"/>
          </a:p>
        </p:txBody>
      </p:sp>
      <p:sp>
        <p:nvSpPr>
          <p:cNvPr id="11" name="Rectangle 10">
            <a:extLst>
              <a:ext uri="{FF2B5EF4-FFF2-40B4-BE49-F238E27FC236}">
                <a16:creationId xmlns:a16="http://schemas.microsoft.com/office/drawing/2014/main" xmlns="" id="{496C2D55-107E-D3C3-395A-65A32529425D}"/>
              </a:ext>
            </a:extLst>
          </p:cNvPr>
          <p:cNvSpPr/>
          <p:nvPr/>
        </p:nvSpPr>
        <p:spPr>
          <a:xfrm>
            <a:off x="4855125" y="-3868"/>
            <a:ext cx="4896000" cy="68580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7" name="Image 16">
            <a:extLst>
              <a:ext uri="{FF2B5EF4-FFF2-40B4-BE49-F238E27FC236}">
                <a16:creationId xmlns:a16="http://schemas.microsoft.com/office/drawing/2014/main" xmlns="" id="{5A1DE2CC-4608-1FD0-8FDF-1B1B99C3135B}"/>
              </a:ext>
            </a:extLst>
          </p:cNvPr>
          <p:cNvPicPr>
            <a:picLocks noChangeAspect="1"/>
          </p:cNvPicPr>
          <p:nvPr/>
        </p:nvPicPr>
        <p:blipFill>
          <a:blip r:embed="rId3">
            <a:alphaModFix/>
          </a:blip>
          <a:stretch>
            <a:fillRect/>
          </a:stretch>
        </p:blipFill>
        <p:spPr>
          <a:xfrm>
            <a:off x="154875" y="80877"/>
            <a:ext cx="1907776" cy="704709"/>
          </a:xfrm>
          <a:prstGeom prst="rect">
            <a:avLst/>
          </a:prstGeom>
          <a:gradFill flip="none" rotWithShape="1">
            <a:gsLst>
              <a:gs pos="100000">
                <a:schemeClr val="tx1">
                  <a:alpha val="0"/>
                </a:schemeClr>
              </a:gs>
              <a:gs pos="0">
                <a:srgbClr val="3E3E3E">
                  <a:alpha val="71000"/>
                </a:srgbClr>
              </a:gs>
            </a:gsLst>
            <a:lin ang="0" scaled="1"/>
            <a:tileRect/>
          </a:gradFill>
        </p:spPr>
      </p:pic>
      <p:pic>
        <p:nvPicPr>
          <p:cNvPr id="5" name="Image 4">
            <a:hlinkClick r:id="rId4"/>
            <a:extLst>
              <a:ext uri="{FF2B5EF4-FFF2-40B4-BE49-F238E27FC236}">
                <a16:creationId xmlns:a16="http://schemas.microsoft.com/office/drawing/2014/main" xmlns="" id="{FCD301CC-3778-6026-0B80-43D0788B262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855961" y="18173"/>
            <a:ext cx="2085244" cy="695083"/>
          </a:xfrm>
          <a:prstGeom prst="rect">
            <a:avLst/>
          </a:prstGeom>
        </p:spPr>
      </p:pic>
      <p:pic>
        <p:nvPicPr>
          <p:cNvPr id="10" name="Image 9">
            <a:hlinkClick r:id="rId4"/>
            <a:extLst>
              <a:ext uri="{FF2B5EF4-FFF2-40B4-BE49-F238E27FC236}">
                <a16:creationId xmlns:a16="http://schemas.microsoft.com/office/drawing/2014/main" xmlns="" id="{B59821DF-BF3F-E184-B94C-768084F3D138}"/>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764300" y="15240"/>
            <a:ext cx="2085244" cy="695083"/>
          </a:xfrm>
          <a:prstGeom prst="rect">
            <a:avLst/>
          </a:prstGeom>
        </p:spPr>
      </p:pic>
      <p:cxnSp>
        <p:nvCxnSpPr>
          <p:cNvPr id="13" name="Connecteur droit 12">
            <a:extLst>
              <a:ext uri="{FF2B5EF4-FFF2-40B4-BE49-F238E27FC236}">
                <a16:creationId xmlns:a16="http://schemas.microsoft.com/office/drawing/2014/main" xmlns="" id="{65B52EC6-0F1F-52D6-E65E-21812B7221EB}"/>
              </a:ext>
            </a:extLst>
          </p:cNvPr>
          <p:cNvCxnSpPr>
            <a:cxnSpLocks/>
          </p:cNvCxnSpPr>
          <p:nvPr/>
        </p:nvCxnSpPr>
        <p:spPr>
          <a:xfrm flipH="1">
            <a:off x="4953000" y="0"/>
            <a:ext cx="0" cy="720000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pic>
        <p:nvPicPr>
          <p:cNvPr id="24" name="Image 23">
            <a:extLst>
              <a:ext uri="{FF2B5EF4-FFF2-40B4-BE49-F238E27FC236}">
                <a16:creationId xmlns:a16="http://schemas.microsoft.com/office/drawing/2014/main" xmlns="" id="{51EA6F98-2F49-04BA-6658-D4A154B03671}"/>
              </a:ext>
            </a:extLst>
          </p:cNvPr>
          <p:cNvPicPr>
            <a:picLocks noChangeAspect="1"/>
          </p:cNvPicPr>
          <p:nvPr/>
        </p:nvPicPr>
        <p:blipFill>
          <a:blip r:embed="rId3">
            <a:alphaModFix/>
          </a:blip>
          <a:stretch>
            <a:fillRect/>
          </a:stretch>
        </p:blipFill>
        <p:spPr>
          <a:xfrm>
            <a:off x="5059960" y="80877"/>
            <a:ext cx="1907776" cy="704709"/>
          </a:xfrm>
          <a:prstGeom prst="rect">
            <a:avLst/>
          </a:prstGeom>
          <a:gradFill flip="none" rotWithShape="1">
            <a:gsLst>
              <a:gs pos="100000">
                <a:schemeClr val="tx1">
                  <a:alpha val="0"/>
                </a:schemeClr>
              </a:gs>
              <a:gs pos="0">
                <a:srgbClr val="3E3E3E">
                  <a:alpha val="71000"/>
                </a:srgbClr>
              </a:gs>
            </a:gsLst>
            <a:lin ang="0" scaled="1"/>
            <a:tileRect/>
          </a:gradFill>
        </p:spPr>
      </p:pic>
      <p:sp>
        <p:nvSpPr>
          <p:cNvPr id="8" name="ZoneTexte 7">
            <a:extLst>
              <a:ext uri="{FF2B5EF4-FFF2-40B4-BE49-F238E27FC236}">
                <a16:creationId xmlns:a16="http://schemas.microsoft.com/office/drawing/2014/main" xmlns="" id="{C41961E7-16F5-6246-71E9-E0363C4E145C}"/>
              </a:ext>
            </a:extLst>
          </p:cNvPr>
          <p:cNvSpPr txBox="1"/>
          <p:nvPr/>
        </p:nvSpPr>
        <p:spPr>
          <a:xfrm>
            <a:off x="5035175" y="1096426"/>
            <a:ext cx="4866422" cy="4770537"/>
          </a:xfrm>
          <a:prstGeom prst="rect">
            <a:avLst/>
          </a:prstGeom>
          <a:noFill/>
        </p:spPr>
        <p:txBody>
          <a:bodyPr wrap="square" rtlCol="0">
            <a:spAutoFit/>
          </a:bodyPr>
          <a:lstStyle/>
          <a:p>
            <a:r>
              <a:rPr lang="fr-FR" sz="1600" b="1" dirty="0"/>
              <a:t>AUTORISATION PARENTALE</a:t>
            </a:r>
          </a:p>
          <a:p>
            <a:endParaRPr lang="fr-FR" sz="1600" b="1" u="sng" dirty="0"/>
          </a:p>
          <a:p>
            <a:r>
              <a:rPr lang="fr-FR" sz="1600" dirty="0"/>
              <a:t>Je soussigné.e </a:t>
            </a:r>
            <a:r>
              <a:rPr lang="fr-FR" sz="1100" dirty="0"/>
              <a:t>(Prénom, Nom)</a:t>
            </a:r>
          </a:p>
          <a:p>
            <a:endParaRPr lang="fr-FR" sz="1600" dirty="0"/>
          </a:p>
          <a:p>
            <a:r>
              <a:rPr lang="fr-FR" sz="1600" dirty="0"/>
              <a:t>Demeurant </a:t>
            </a:r>
            <a:r>
              <a:rPr lang="fr-FR" sz="1100" dirty="0"/>
              <a:t>(adresse complète)</a:t>
            </a:r>
          </a:p>
          <a:p>
            <a:endParaRPr lang="fr-FR" sz="1600" dirty="0"/>
          </a:p>
          <a:p>
            <a:endParaRPr lang="fr-FR" sz="1600" dirty="0"/>
          </a:p>
          <a:p>
            <a:r>
              <a:rPr lang="fr-FR" sz="1600" dirty="0"/>
              <a:t>Mère/Père </a:t>
            </a:r>
            <a:r>
              <a:rPr lang="fr-FR" sz="1100" dirty="0"/>
              <a:t>(rayer la mention inutile) </a:t>
            </a:r>
            <a:r>
              <a:rPr lang="fr-FR" sz="1600" dirty="0"/>
              <a:t>de l’enfant </a:t>
            </a:r>
            <a:r>
              <a:rPr lang="fr-FR" sz="1100" dirty="0"/>
              <a:t>(Prénom, Nom)</a:t>
            </a:r>
          </a:p>
          <a:p>
            <a:endParaRPr lang="fr-FR" sz="1600" dirty="0"/>
          </a:p>
          <a:p>
            <a:r>
              <a:rPr lang="fr-FR" sz="1600" dirty="0"/>
              <a:t>Né le</a:t>
            </a:r>
          </a:p>
          <a:p>
            <a:r>
              <a:rPr lang="fr-FR" sz="1600" dirty="0"/>
              <a:t>Dispose du plein exercice de l’autorité parentale sur cet enfant, autorise ce dernier à participer à La Tourelloise.</a:t>
            </a:r>
          </a:p>
          <a:p>
            <a:endParaRPr lang="fr-FR" sz="1600" dirty="0"/>
          </a:p>
          <a:p>
            <a:r>
              <a:rPr lang="fr-FR" sz="1600" dirty="0"/>
              <a:t>Cette autorisation est valable pour une durée d’un jour à compte du 05/05/2024.</a:t>
            </a:r>
          </a:p>
          <a:p>
            <a:endParaRPr lang="fr-FR" sz="1600" dirty="0"/>
          </a:p>
          <a:p>
            <a:r>
              <a:rPr lang="fr-FR" sz="1600" dirty="0"/>
              <a:t>	La Tour de Salvagny, le          /05/2024</a:t>
            </a:r>
          </a:p>
          <a:p>
            <a:r>
              <a:rPr lang="fr-FR" sz="1600" dirty="0"/>
              <a:t>	Signature</a:t>
            </a:r>
          </a:p>
          <a:p>
            <a:endParaRPr lang="fr-FR" sz="1600" dirty="0"/>
          </a:p>
        </p:txBody>
      </p:sp>
    </p:spTree>
    <p:extLst>
      <p:ext uri="{BB962C8B-B14F-4D97-AF65-F5344CB8AC3E}">
        <p14:creationId xmlns:p14="http://schemas.microsoft.com/office/powerpoint/2010/main" val="1953297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ectangle 1"/>
          <p:cNvSpPr/>
          <p:nvPr/>
        </p:nvSpPr>
        <p:spPr>
          <a:xfrm>
            <a:off x="4403" y="-3868"/>
            <a:ext cx="4896000" cy="68580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p:cNvSpPr txBox="1"/>
          <p:nvPr/>
        </p:nvSpPr>
        <p:spPr>
          <a:xfrm>
            <a:off x="66475" y="730089"/>
            <a:ext cx="4866422" cy="6255559"/>
          </a:xfrm>
          <a:prstGeom prst="rect">
            <a:avLst/>
          </a:prstGeom>
          <a:noFill/>
        </p:spPr>
        <p:txBody>
          <a:bodyPr wrap="square" rtlCol="0">
            <a:spAutoFit/>
          </a:bodyPr>
          <a:lstStyle/>
          <a:p>
            <a:r>
              <a:rPr lang="fr-FR" sz="2000" b="1" dirty="0"/>
              <a:t>INVITATION</a:t>
            </a:r>
            <a:r>
              <a:rPr lang="fr-FR" sz="1400" b="1" dirty="0"/>
              <a:t>		</a:t>
            </a:r>
            <a:r>
              <a:rPr lang="fr-FR" sz="1400" dirty="0"/>
              <a:t>                Dossard : ______</a:t>
            </a:r>
          </a:p>
          <a:p>
            <a:r>
              <a:rPr lang="fr-FR" sz="1400" dirty="0"/>
              <a:t>				</a:t>
            </a:r>
            <a:r>
              <a:rPr lang="fr-FR" sz="800" i="1" dirty="0"/>
              <a:t>(rempli par le TACVTT)</a:t>
            </a:r>
            <a:endParaRPr lang="fr-FR" sz="1400" i="1" dirty="0"/>
          </a:p>
          <a:p>
            <a:r>
              <a:rPr lang="fr-FR" sz="1400" dirty="0"/>
              <a:t>Nom : __________________________________</a:t>
            </a:r>
          </a:p>
          <a:p>
            <a:r>
              <a:rPr lang="fr-FR" sz="1400" dirty="0"/>
              <a:t>Prénom : ________________________________</a:t>
            </a:r>
          </a:p>
          <a:p>
            <a:r>
              <a:rPr lang="fr-FR" sz="1400" dirty="0"/>
              <a:t>Adresse : ____________________________________________</a:t>
            </a:r>
          </a:p>
          <a:p>
            <a:r>
              <a:rPr lang="fr-FR" sz="1400" dirty="0"/>
              <a:t>____________________________________________________</a:t>
            </a:r>
          </a:p>
          <a:p>
            <a:r>
              <a:rPr lang="fr-FR" sz="1400" dirty="0"/>
              <a:t>Téléphone mobile : ________________________</a:t>
            </a:r>
          </a:p>
          <a:p>
            <a:r>
              <a:rPr lang="fr-FR" sz="1400" dirty="0"/>
              <a:t>Email : ___________________@_____________</a:t>
            </a:r>
          </a:p>
          <a:p>
            <a:r>
              <a:rPr lang="fr-FR" sz="1400" dirty="0"/>
              <a:t>Date de naissance : ___ / ___ / ______</a:t>
            </a:r>
          </a:p>
          <a:p>
            <a:r>
              <a:rPr lang="fr-FR" sz="1400" dirty="0"/>
              <a:t>Licence : _________________________________</a:t>
            </a:r>
          </a:p>
          <a:p>
            <a:r>
              <a:rPr lang="fr-FR" sz="1400" dirty="0"/>
              <a:t>Club :____________________________________</a:t>
            </a:r>
          </a:p>
          <a:p>
            <a:r>
              <a:rPr lang="fr-FR" sz="1400" dirty="0"/>
              <a:t>Comment nous avez-vous connu ? :_______________________</a:t>
            </a:r>
          </a:p>
          <a:p>
            <a:endParaRPr lang="fr-FR" sz="1400" dirty="0"/>
          </a:p>
          <a:p>
            <a:pPr algn="ctr"/>
            <a:r>
              <a:rPr lang="fr-FR" sz="1100" b="1" dirty="0"/>
              <a:t>Dimanche 7 mai 2023 – Inscriptions à partir de 07h00</a:t>
            </a:r>
          </a:p>
          <a:p>
            <a:pPr algn="ctr"/>
            <a:r>
              <a:rPr lang="fr-FR" sz="1100" b="1" dirty="0"/>
              <a:t>Parc de  l’hippodrome de La Tour de </a:t>
            </a:r>
            <a:r>
              <a:rPr lang="fr-FR" sz="1100" b="1" dirty="0" err="1"/>
              <a:t>Salvagny</a:t>
            </a:r>
            <a:r>
              <a:rPr lang="fr-FR" sz="1100" b="1" dirty="0"/>
              <a:t> (69890)</a:t>
            </a:r>
          </a:p>
          <a:p>
            <a:r>
              <a:rPr lang="fr-FR" sz="1400" dirty="0"/>
              <a:t>Parcours  : </a:t>
            </a:r>
          </a:p>
          <a:p>
            <a:r>
              <a:rPr lang="fr-FR" sz="1400" dirty="0"/>
              <a:t>	⃝   Découverte 19 km / 400 m D+ =&gt; </a:t>
            </a:r>
            <a:r>
              <a:rPr lang="fr-FR" sz="1400" b="1" dirty="0"/>
              <a:t>10€</a:t>
            </a:r>
          </a:p>
          <a:p>
            <a:r>
              <a:rPr lang="fr-FR" sz="1400" dirty="0"/>
              <a:t>	⃝   Rando 33 km / 1000 m D+ =&gt; </a:t>
            </a:r>
            <a:r>
              <a:rPr lang="fr-FR" sz="1400" b="1" dirty="0"/>
              <a:t>15€</a:t>
            </a:r>
            <a:endParaRPr lang="fr-FR" sz="1400" dirty="0"/>
          </a:p>
          <a:p>
            <a:r>
              <a:rPr lang="fr-FR" sz="1400" dirty="0"/>
              <a:t>	⃝   Sportif 45 km / 1600 m D+ =&gt; </a:t>
            </a:r>
            <a:r>
              <a:rPr lang="fr-FR" sz="1400" b="1" dirty="0"/>
              <a:t>15€</a:t>
            </a:r>
            <a:endParaRPr lang="fr-FR" sz="1400" dirty="0"/>
          </a:p>
          <a:p>
            <a:r>
              <a:rPr lang="fr-FR" sz="1400" dirty="0"/>
              <a:t>	⃝   Expert 54 km / 2000 m D+ =&gt; </a:t>
            </a:r>
            <a:r>
              <a:rPr lang="fr-FR" sz="1400" b="1" dirty="0"/>
              <a:t>15€</a:t>
            </a:r>
            <a:endParaRPr lang="fr-FR" sz="1400" dirty="0"/>
          </a:p>
          <a:p>
            <a:r>
              <a:rPr lang="fr-FR" sz="850" b="1" u="sng" dirty="0"/>
              <a:t>Règlement</a:t>
            </a:r>
            <a:endParaRPr lang="fr-FR" sz="850" dirty="0"/>
          </a:p>
          <a:p>
            <a:pPr lvl="0" algn="just"/>
            <a:r>
              <a:rPr lang="fr-FR" sz="800" dirty="0"/>
              <a:t>-Cette épreuve est une randonnée, les participants devront respecter les règles du code de la route.</a:t>
            </a:r>
          </a:p>
          <a:p>
            <a:pPr lvl="0" algn="just"/>
            <a:r>
              <a:rPr lang="fr-FR" sz="800" dirty="0"/>
              <a:t>-Le port d’un casque homologué pour la pratique du VTT est obligatoire durant toute la randonnée.</a:t>
            </a:r>
          </a:p>
          <a:p>
            <a:pPr algn="just"/>
            <a:r>
              <a:rPr lang="fr-FR" sz="800" dirty="0"/>
              <a:t>-Une autorisation parentale signée pour les participants mineurs est obligatoire avant le départ sur les parcours. Les mineurs participants doivent être accompagnés par un adulte encadrant pendant toute la randonnée.</a:t>
            </a:r>
          </a:p>
          <a:p>
            <a:pPr lvl="0" algn="just"/>
            <a:r>
              <a:rPr lang="fr-FR" sz="800" dirty="0"/>
              <a:t>-Nous demandons à chaque participant d’avoir un comportement amical et solidaire envers les autres participants et les bénévoles.</a:t>
            </a:r>
          </a:p>
          <a:p>
            <a:pPr lvl="0" algn="just"/>
            <a:r>
              <a:rPr lang="fr-FR" sz="800" dirty="0"/>
              <a:t>-En cas de non-respect de ce règlement par un participant, les organisateurs se réservent le droit de lui retirer sa plaque de cadre et de lui demander de quitter l’épreuve sans aucun remboursement.</a:t>
            </a:r>
          </a:p>
          <a:p>
            <a:pPr lvl="0" algn="just"/>
            <a:r>
              <a:rPr lang="fr-FR" sz="800" dirty="0"/>
              <a:t>-Le TAC VTT s'engage pour la nature en adoptant un balisage 100% éco-responsable. Merci aux participants d'en faire de même et de ne jeter aucun déchet sur le parcours, des poubelles seront disponibles à l'arrivée.</a:t>
            </a:r>
          </a:p>
          <a:p>
            <a:pPr lvl="0" algn="just"/>
            <a:r>
              <a:rPr lang="fr-FR" sz="800" dirty="0"/>
              <a:t>- Les participants autorisent expressément l’exploitation et la diffusion sur tout support des photos et films pris durant la manifestation.</a:t>
            </a:r>
          </a:p>
          <a:p>
            <a:r>
              <a:rPr lang="fr-FR" sz="800" b="1" dirty="0"/>
              <a:t>		</a:t>
            </a:r>
            <a:r>
              <a:rPr lang="fr-FR" sz="800" b="1" u="sng" dirty="0"/>
              <a:t>Signature :</a:t>
            </a:r>
          </a:p>
        </p:txBody>
      </p:sp>
      <p:sp>
        <p:nvSpPr>
          <p:cNvPr id="11" name="Rectangle 10">
            <a:extLst>
              <a:ext uri="{FF2B5EF4-FFF2-40B4-BE49-F238E27FC236}">
                <a16:creationId xmlns:a16="http://schemas.microsoft.com/office/drawing/2014/main" xmlns="" id="{C69C9B50-F020-4299-ACC3-1A3920AD44DE}"/>
              </a:ext>
            </a:extLst>
          </p:cNvPr>
          <p:cNvSpPr/>
          <p:nvPr/>
        </p:nvSpPr>
        <p:spPr>
          <a:xfrm>
            <a:off x="4855125" y="-3868"/>
            <a:ext cx="4896000" cy="68580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6" name="Image 5">
            <a:extLst>
              <a:ext uri="{FF2B5EF4-FFF2-40B4-BE49-F238E27FC236}">
                <a16:creationId xmlns:a16="http://schemas.microsoft.com/office/drawing/2014/main" xmlns="" id="{35C1C579-6F8F-4011-B654-43EB931481A9}"/>
              </a:ext>
            </a:extLst>
          </p:cNvPr>
          <p:cNvPicPr>
            <a:picLocks noChangeAspect="1"/>
          </p:cNvPicPr>
          <p:nvPr/>
        </p:nvPicPr>
        <p:blipFill>
          <a:blip r:embed="rId3"/>
          <a:stretch>
            <a:fillRect/>
          </a:stretch>
        </p:blipFill>
        <p:spPr>
          <a:xfrm>
            <a:off x="136050" y="82102"/>
            <a:ext cx="1181119" cy="647987"/>
          </a:xfrm>
          <a:prstGeom prst="rect">
            <a:avLst/>
          </a:prstGeom>
        </p:spPr>
      </p:pic>
      <p:pic>
        <p:nvPicPr>
          <p:cNvPr id="14" name="Image 13">
            <a:extLst>
              <a:ext uri="{FF2B5EF4-FFF2-40B4-BE49-F238E27FC236}">
                <a16:creationId xmlns:a16="http://schemas.microsoft.com/office/drawing/2014/main" xmlns="" id="{2123C691-A1A9-47A3-B814-90800D699DEF}"/>
              </a:ext>
            </a:extLst>
          </p:cNvPr>
          <p:cNvPicPr>
            <a:picLocks noChangeAspect="1"/>
          </p:cNvPicPr>
          <p:nvPr/>
        </p:nvPicPr>
        <p:blipFill>
          <a:blip r:embed="rId3"/>
          <a:stretch>
            <a:fillRect/>
          </a:stretch>
        </p:blipFill>
        <p:spPr>
          <a:xfrm>
            <a:off x="5069487" y="82102"/>
            <a:ext cx="1181119" cy="647987"/>
          </a:xfrm>
          <a:prstGeom prst="rect">
            <a:avLst/>
          </a:prstGeom>
        </p:spPr>
      </p:pic>
      <p:sp>
        <p:nvSpPr>
          <p:cNvPr id="18" name="ZoneTexte 17">
            <a:extLst>
              <a:ext uri="{FF2B5EF4-FFF2-40B4-BE49-F238E27FC236}">
                <a16:creationId xmlns:a16="http://schemas.microsoft.com/office/drawing/2014/main" xmlns="" id="{A9853015-84D4-4CD3-A020-815C4193F887}"/>
              </a:ext>
            </a:extLst>
          </p:cNvPr>
          <p:cNvSpPr txBox="1"/>
          <p:nvPr/>
        </p:nvSpPr>
        <p:spPr>
          <a:xfrm>
            <a:off x="4939163" y="725398"/>
            <a:ext cx="4866422" cy="6255559"/>
          </a:xfrm>
          <a:prstGeom prst="rect">
            <a:avLst/>
          </a:prstGeom>
          <a:noFill/>
        </p:spPr>
        <p:txBody>
          <a:bodyPr wrap="square" rtlCol="0">
            <a:spAutoFit/>
          </a:bodyPr>
          <a:lstStyle/>
          <a:p>
            <a:r>
              <a:rPr lang="fr-FR" sz="2000" b="1" dirty="0"/>
              <a:t>INVITATION</a:t>
            </a:r>
            <a:r>
              <a:rPr lang="fr-FR" sz="1400" b="1" dirty="0"/>
              <a:t>	</a:t>
            </a:r>
            <a:r>
              <a:rPr lang="fr-FR" sz="1400" dirty="0"/>
              <a:t>     	           Dossard : ______</a:t>
            </a:r>
          </a:p>
          <a:p>
            <a:r>
              <a:rPr lang="fr-FR" sz="1400" dirty="0"/>
              <a:t>				</a:t>
            </a:r>
            <a:r>
              <a:rPr lang="fr-FR" sz="800" i="1" dirty="0"/>
              <a:t>(rempli par le TACVTT)</a:t>
            </a:r>
            <a:endParaRPr lang="fr-FR" sz="1400" i="1" dirty="0"/>
          </a:p>
          <a:p>
            <a:r>
              <a:rPr lang="fr-FR" sz="1400" dirty="0"/>
              <a:t>Nom : __________________________________</a:t>
            </a:r>
          </a:p>
          <a:p>
            <a:r>
              <a:rPr lang="fr-FR" sz="1400" dirty="0"/>
              <a:t>Prénom : ________________________________</a:t>
            </a:r>
          </a:p>
          <a:p>
            <a:r>
              <a:rPr lang="fr-FR" sz="1400" dirty="0"/>
              <a:t>Adresse : ____________________________________________</a:t>
            </a:r>
          </a:p>
          <a:p>
            <a:r>
              <a:rPr lang="fr-FR" sz="1400" dirty="0"/>
              <a:t>____________________________________________________</a:t>
            </a:r>
          </a:p>
          <a:p>
            <a:r>
              <a:rPr lang="fr-FR" sz="1400" dirty="0"/>
              <a:t>Téléphone mobile : ________________________</a:t>
            </a:r>
          </a:p>
          <a:p>
            <a:r>
              <a:rPr lang="fr-FR" sz="1400" dirty="0"/>
              <a:t>Email : ___________________@_____________</a:t>
            </a:r>
          </a:p>
          <a:p>
            <a:r>
              <a:rPr lang="fr-FR" sz="1400" dirty="0"/>
              <a:t>Date de naissance : ___ / ___ / ______</a:t>
            </a:r>
          </a:p>
          <a:p>
            <a:r>
              <a:rPr lang="fr-FR" sz="1400" dirty="0"/>
              <a:t>Licence : _________________________________</a:t>
            </a:r>
          </a:p>
          <a:p>
            <a:r>
              <a:rPr lang="fr-FR" sz="1400" dirty="0"/>
              <a:t>Club :____________________________________</a:t>
            </a:r>
          </a:p>
          <a:p>
            <a:r>
              <a:rPr lang="fr-FR" sz="1400" dirty="0"/>
              <a:t>Comment nous avez-vous connu ? :_______________________</a:t>
            </a:r>
          </a:p>
          <a:p>
            <a:endParaRPr lang="fr-FR" sz="1400" dirty="0"/>
          </a:p>
          <a:p>
            <a:pPr algn="ctr"/>
            <a:r>
              <a:rPr lang="fr-FR" sz="1100" b="1" dirty="0"/>
              <a:t>Dimanche 7 mai 2023 – Inscriptions à partir de 07h00</a:t>
            </a:r>
          </a:p>
          <a:p>
            <a:pPr algn="ctr"/>
            <a:r>
              <a:rPr lang="fr-FR" sz="1100" b="1" dirty="0"/>
              <a:t>Parc de  l’hippodrome de La Tour de Salvagny (69890)</a:t>
            </a:r>
          </a:p>
          <a:p>
            <a:r>
              <a:rPr lang="fr-FR" sz="1400" dirty="0"/>
              <a:t>Parcours  : </a:t>
            </a:r>
          </a:p>
          <a:p>
            <a:r>
              <a:rPr lang="fr-FR" sz="1400" dirty="0"/>
              <a:t>	⃝   Découverte 19 km / 400 m D+ =&gt; </a:t>
            </a:r>
            <a:r>
              <a:rPr lang="fr-FR" sz="1400" b="1" dirty="0"/>
              <a:t>10€</a:t>
            </a:r>
          </a:p>
          <a:p>
            <a:r>
              <a:rPr lang="fr-FR" sz="1400" dirty="0"/>
              <a:t>	⃝   Rando 33 km / 1000 m D+ =&gt; </a:t>
            </a:r>
            <a:r>
              <a:rPr lang="fr-FR" sz="1400" b="1" dirty="0"/>
              <a:t>15€</a:t>
            </a:r>
            <a:endParaRPr lang="fr-FR" sz="1400" dirty="0"/>
          </a:p>
          <a:p>
            <a:r>
              <a:rPr lang="fr-FR" sz="1400" dirty="0"/>
              <a:t>	⃝   Sportif 45 km / 1600 m D+ =&gt; </a:t>
            </a:r>
            <a:r>
              <a:rPr lang="fr-FR" sz="1400" b="1" dirty="0"/>
              <a:t>15€</a:t>
            </a:r>
            <a:endParaRPr lang="fr-FR" sz="1400" dirty="0"/>
          </a:p>
          <a:p>
            <a:r>
              <a:rPr lang="fr-FR" sz="1400" dirty="0"/>
              <a:t>	⃝   Expert 54 km / 2000 m D+ =&gt; </a:t>
            </a:r>
            <a:r>
              <a:rPr lang="fr-FR" sz="1400" b="1" dirty="0"/>
              <a:t>15€</a:t>
            </a:r>
            <a:endParaRPr lang="fr-FR" sz="1400" dirty="0"/>
          </a:p>
          <a:p>
            <a:r>
              <a:rPr lang="fr-FR" sz="850" b="1" u="sng" dirty="0"/>
              <a:t>Règlement</a:t>
            </a:r>
            <a:endParaRPr lang="fr-FR" sz="850" dirty="0"/>
          </a:p>
          <a:p>
            <a:pPr lvl="0" algn="just"/>
            <a:r>
              <a:rPr lang="fr-FR" sz="800" dirty="0"/>
              <a:t>-Cette épreuve est une randonnée, les participants devront respecter les règles du code de la route.</a:t>
            </a:r>
          </a:p>
          <a:p>
            <a:pPr lvl="0" algn="just"/>
            <a:r>
              <a:rPr lang="fr-FR" sz="800" dirty="0"/>
              <a:t>-Le port d’un casque homologué pour la pratique du VTT est obligatoire durant toute la randonnée.</a:t>
            </a:r>
          </a:p>
          <a:p>
            <a:pPr algn="just"/>
            <a:r>
              <a:rPr lang="fr-FR" sz="800" dirty="0"/>
              <a:t>-Une autorisation parentale signée pour les participants mineurs est obligatoire avant le départ sur les parcours. Les mineurs participants doivent être accompagnés par un adulte encadrant pendant toute la randonnée.</a:t>
            </a:r>
          </a:p>
          <a:p>
            <a:pPr lvl="0" algn="just"/>
            <a:r>
              <a:rPr lang="fr-FR" sz="800" dirty="0"/>
              <a:t>-Nous demandons à chaque participant d’avoir un comportement amical et solidaire envers les autres participants et les bénévoles.</a:t>
            </a:r>
          </a:p>
          <a:p>
            <a:pPr lvl="0" algn="just"/>
            <a:r>
              <a:rPr lang="fr-FR" sz="800" dirty="0"/>
              <a:t>-En cas de non-respect de ce règlement par un participant, les organisateurs se réservent le droit de lui retirer sa plaque de cadre et de lui demander de quitter l’épreuve sans aucun remboursement.</a:t>
            </a:r>
          </a:p>
          <a:p>
            <a:pPr lvl="0" algn="just"/>
            <a:r>
              <a:rPr lang="fr-FR" sz="800" dirty="0"/>
              <a:t>-Le TAC VTT s'engage pour la nature en adoptant un balisage 100% éco-responsable. Merci aux participants d'en faire de même et de ne jeter aucun déchet sur le parcours, des poubelles seront disponibles à l'arrivée.</a:t>
            </a:r>
          </a:p>
          <a:p>
            <a:pPr lvl="0" algn="just"/>
            <a:r>
              <a:rPr lang="fr-FR" sz="800" dirty="0"/>
              <a:t>- Les participants autorisent expressément l’exploitation et la diffusion sur tout support des photos et films pris durant la manifestation.</a:t>
            </a:r>
          </a:p>
          <a:p>
            <a:r>
              <a:rPr lang="fr-FR" sz="800" b="1" dirty="0"/>
              <a:t>		</a:t>
            </a:r>
            <a:r>
              <a:rPr lang="fr-FR" sz="800" b="1" u="sng" dirty="0"/>
              <a:t>Signature :</a:t>
            </a:r>
          </a:p>
          <a:p>
            <a:endParaRPr lang="fr-FR" sz="800" dirty="0"/>
          </a:p>
        </p:txBody>
      </p:sp>
      <p:pic>
        <p:nvPicPr>
          <p:cNvPr id="1026" name="Picture 2" descr="logo ikinoa">
            <a:extLst>
              <a:ext uri="{FF2B5EF4-FFF2-40B4-BE49-F238E27FC236}">
                <a16:creationId xmlns:a16="http://schemas.microsoft.com/office/drawing/2014/main" xmlns="" id="{DC8DC29B-177D-42A6-9635-3EF32E6C571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69869" y="27298"/>
            <a:ext cx="1400175" cy="381000"/>
          </a:xfrm>
          <a:prstGeom prst="rect">
            <a:avLst/>
          </a:prstGeom>
          <a:noFill/>
          <a:extLst>
            <a:ext uri="{909E8E84-426E-40DD-AFC4-6F175D3DCCD1}">
              <a14:hiddenFill xmlns:a14="http://schemas.microsoft.com/office/drawing/2010/main">
                <a:solidFill>
                  <a:srgbClr val="FFFFFF"/>
                </a:solidFill>
              </a14:hiddenFill>
            </a:ext>
          </a:extLst>
        </p:spPr>
      </p:pic>
      <p:sp>
        <p:nvSpPr>
          <p:cNvPr id="19" name="ZoneTexte 18">
            <a:extLst>
              <a:ext uri="{FF2B5EF4-FFF2-40B4-BE49-F238E27FC236}">
                <a16:creationId xmlns:a16="http://schemas.microsoft.com/office/drawing/2014/main" xmlns="" id="{5A8A7E9E-7043-4660-B183-57AAA067D808}"/>
              </a:ext>
            </a:extLst>
          </p:cNvPr>
          <p:cNvSpPr txBox="1"/>
          <p:nvPr/>
        </p:nvSpPr>
        <p:spPr>
          <a:xfrm>
            <a:off x="1479841" y="349260"/>
            <a:ext cx="2042547" cy="384721"/>
          </a:xfrm>
          <a:prstGeom prst="rect">
            <a:avLst/>
          </a:prstGeom>
          <a:noFill/>
        </p:spPr>
        <p:txBody>
          <a:bodyPr wrap="none" rtlCol="0">
            <a:spAutoFit/>
          </a:bodyPr>
          <a:lstStyle/>
          <a:p>
            <a:pPr algn="ctr"/>
            <a:r>
              <a:rPr lang="fr-FR" sz="900" u="sng" dirty="0"/>
              <a:t>Inscription en ligne :</a:t>
            </a:r>
          </a:p>
          <a:p>
            <a:r>
              <a:rPr lang="fr-FR" sz="1000" b="1" dirty="0"/>
              <a:t>https://tourelloise-vtt.ikinoa.com/</a:t>
            </a:r>
          </a:p>
        </p:txBody>
      </p:sp>
      <p:pic>
        <p:nvPicPr>
          <p:cNvPr id="20" name="Picture 2" descr="logo ikinoa">
            <a:extLst>
              <a:ext uri="{FF2B5EF4-FFF2-40B4-BE49-F238E27FC236}">
                <a16:creationId xmlns:a16="http://schemas.microsoft.com/office/drawing/2014/main" xmlns="" id="{CAA0BE1F-546E-413C-990F-29D04073E75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64783" y="42008"/>
            <a:ext cx="1400175" cy="381000"/>
          </a:xfrm>
          <a:prstGeom prst="rect">
            <a:avLst/>
          </a:prstGeom>
          <a:noFill/>
          <a:extLst>
            <a:ext uri="{909E8E84-426E-40DD-AFC4-6F175D3DCCD1}">
              <a14:hiddenFill xmlns:a14="http://schemas.microsoft.com/office/drawing/2010/main">
                <a:solidFill>
                  <a:srgbClr val="FFFFFF"/>
                </a:solidFill>
              </a14:hiddenFill>
            </a:ext>
          </a:extLst>
        </p:spPr>
      </p:pic>
      <p:sp>
        <p:nvSpPr>
          <p:cNvPr id="21" name="ZoneTexte 20">
            <a:extLst>
              <a:ext uri="{FF2B5EF4-FFF2-40B4-BE49-F238E27FC236}">
                <a16:creationId xmlns:a16="http://schemas.microsoft.com/office/drawing/2014/main" xmlns="" id="{B8C0332D-A376-4AD7-A366-0788788BB4DD}"/>
              </a:ext>
            </a:extLst>
          </p:cNvPr>
          <p:cNvSpPr txBox="1"/>
          <p:nvPr/>
        </p:nvSpPr>
        <p:spPr>
          <a:xfrm>
            <a:off x="6374755" y="363970"/>
            <a:ext cx="2042547" cy="384721"/>
          </a:xfrm>
          <a:prstGeom prst="rect">
            <a:avLst/>
          </a:prstGeom>
          <a:noFill/>
        </p:spPr>
        <p:txBody>
          <a:bodyPr wrap="none" rtlCol="0">
            <a:spAutoFit/>
          </a:bodyPr>
          <a:lstStyle/>
          <a:p>
            <a:pPr algn="ctr"/>
            <a:r>
              <a:rPr lang="fr-FR" sz="900" u="sng" dirty="0"/>
              <a:t>Inscription en ligne :</a:t>
            </a:r>
          </a:p>
          <a:p>
            <a:r>
              <a:rPr lang="fr-FR" sz="1000" b="1" dirty="0"/>
              <a:t>https://tourelloise-vtt.ikinoa.com/</a:t>
            </a:r>
          </a:p>
        </p:txBody>
      </p:sp>
      <p:pic>
        <p:nvPicPr>
          <p:cNvPr id="5" name="Image 4">
            <a:extLst>
              <a:ext uri="{FF2B5EF4-FFF2-40B4-BE49-F238E27FC236}">
                <a16:creationId xmlns:a16="http://schemas.microsoft.com/office/drawing/2014/main" xmlns="" id="{64C55057-DFA5-40D7-8D8C-B2F8254383B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482213" y="217744"/>
            <a:ext cx="1227898" cy="409300"/>
          </a:xfrm>
          <a:prstGeom prst="rect">
            <a:avLst/>
          </a:prstGeom>
        </p:spPr>
      </p:pic>
      <p:pic>
        <p:nvPicPr>
          <p:cNvPr id="15" name="Image 14">
            <a:extLst>
              <a:ext uri="{FF2B5EF4-FFF2-40B4-BE49-F238E27FC236}">
                <a16:creationId xmlns:a16="http://schemas.microsoft.com/office/drawing/2014/main" xmlns="" id="{C9F994CC-82B5-46B9-84CE-CE2ED3EF46A9}"/>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441478" y="217744"/>
            <a:ext cx="1227898" cy="409300"/>
          </a:xfrm>
          <a:prstGeom prst="rect">
            <a:avLst/>
          </a:prstGeom>
        </p:spPr>
      </p:pic>
      <p:sp>
        <p:nvSpPr>
          <p:cNvPr id="16" name="ZoneTexte 15">
            <a:extLst>
              <a:ext uri="{FF2B5EF4-FFF2-40B4-BE49-F238E27FC236}">
                <a16:creationId xmlns:a16="http://schemas.microsoft.com/office/drawing/2014/main" xmlns="" id="{755849CE-4A5C-4B42-BDCD-8BC73DEFB483}"/>
              </a:ext>
            </a:extLst>
          </p:cNvPr>
          <p:cNvSpPr txBox="1"/>
          <p:nvPr/>
        </p:nvSpPr>
        <p:spPr>
          <a:xfrm>
            <a:off x="1492541" y="682653"/>
            <a:ext cx="2031325" cy="646331"/>
          </a:xfrm>
          <a:prstGeom prst="rect">
            <a:avLst/>
          </a:prstGeom>
          <a:noFill/>
        </p:spPr>
        <p:txBody>
          <a:bodyPr wrap="none" rtlCol="0">
            <a:spAutoFit/>
          </a:bodyPr>
          <a:lstStyle/>
          <a:p>
            <a:pPr algn="ctr"/>
            <a:r>
              <a:rPr lang="fr-FR" dirty="0"/>
              <a:t>Partenaire :</a:t>
            </a:r>
          </a:p>
          <a:p>
            <a:r>
              <a:rPr lang="fr-FR" dirty="0"/>
              <a:t>________________</a:t>
            </a:r>
          </a:p>
        </p:txBody>
      </p:sp>
      <p:sp>
        <p:nvSpPr>
          <p:cNvPr id="17" name="ZoneTexte 16">
            <a:extLst>
              <a:ext uri="{FF2B5EF4-FFF2-40B4-BE49-F238E27FC236}">
                <a16:creationId xmlns:a16="http://schemas.microsoft.com/office/drawing/2014/main" xmlns="" id="{90656721-B4DF-4FDA-AEC3-FD2A51CE35B6}"/>
              </a:ext>
            </a:extLst>
          </p:cNvPr>
          <p:cNvSpPr txBox="1"/>
          <p:nvPr/>
        </p:nvSpPr>
        <p:spPr>
          <a:xfrm>
            <a:off x="6343263" y="682653"/>
            <a:ext cx="2031325" cy="646331"/>
          </a:xfrm>
          <a:prstGeom prst="rect">
            <a:avLst/>
          </a:prstGeom>
          <a:noFill/>
        </p:spPr>
        <p:txBody>
          <a:bodyPr wrap="none" rtlCol="0">
            <a:spAutoFit/>
          </a:bodyPr>
          <a:lstStyle/>
          <a:p>
            <a:pPr algn="ctr"/>
            <a:r>
              <a:rPr lang="fr-FR" dirty="0"/>
              <a:t>Partenaire :</a:t>
            </a:r>
          </a:p>
          <a:p>
            <a:r>
              <a:rPr lang="fr-FR" dirty="0"/>
              <a:t>________________</a:t>
            </a:r>
          </a:p>
        </p:txBody>
      </p:sp>
    </p:spTree>
    <p:extLst>
      <p:ext uri="{BB962C8B-B14F-4D97-AF65-F5344CB8AC3E}">
        <p14:creationId xmlns:p14="http://schemas.microsoft.com/office/powerpoint/2010/main" val="283957246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10672</TotalTime>
  <Words>213</Words>
  <Application>Microsoft Office PowerPoint</Application>
  <PresentationFormat>Format A4 (210 x 297 mm)</PresentationFormat>
  <Paragraphs>167</Paragraphs>
  <Slides>3</Slides>
  <Notes>3</Notes>
  <HiddenSlides>1</HiddenSlides>
  <MMClips>0</MMClips>
  <ScaleCrop>false</ScaleCrop>
  <HeadingPairs>
    <vt:vector size="4" baseType="variant">
      <vt:variant>
        <vt:lpstr>Thème</vt:lpstr>
      </vt:variant>
      <vt:variant>
        <vt:i4>1</vt:i4>
      </vt:variant>
      <vt:variant>
        <vt:lpstr>Titres des diapositives</vt:lpstr>
      </vt:variant>
      <vt:variant>
        <vt:i4>3</vt:i4>
      </vt:variant>
    </vt:vector>
  </HeadingPairs>
  <TitlesOfParts>
    <vt:vector size="4" baseType="lpstr">
      <vt:lpstr>Thème Office</vt:lpstr>
      <vt:lpstr>Présentation PowerPoint</vt:lpstr>
      <vt:lpstr>Présentation PowerPoint</vt:lpstr>
      <vt:lpstr>Présentation PowerPoint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Eric TOURNAIRE</dc:creator>
  <cp:lastModifiedBy>Jacky Tachon</cp:lastModifiedBy>
  <cp:revision>46</cp:revision>
  <cp:lastPrinted>2021-09-04T10:27:09Z</cp:lastPrinted>
  <dcterms:created xsi:type="dcterms:W3CDTF">2015-10-02T14:36:56Z</dcterms:created>
  <dcterms:modified xsi:type="dcterms:W3CDTF">2024-03-31T19:22:59Z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7222825-62ea-40f3-96b5-5375c07996e2_Enabled">
    <vt:lpwstr>true</vt:lpwstr>
  </property>
  <property fmtid="{D5CDD505-2E9C-101B-9397-08002B2CF9AE}" pid="3" name="MSIP_Label_07222825-62ea-40f3-96b5-5375c07996e2_SetDate">
    <vt:lpwstr>2023-02-20T20:22:46Z</vt:lpwstr>
  </property>
  <property fmtid="{D5CDD505-2E9C-101B-9397-08002B2CF9AE}" pid="4" name="MSIP_Label_07222825-62ea-40f3-96b5-5375c07996e2_Method">
    <vt:lpwstr>Privileged</vt:lpwstr>
  </property>
  <property fmtid="{D5CDD505-2E9C-101B-9397-08002B2CF9AE}" pid="5" name="MSIP_Label_07222825-62ea-40f3-96b5-5375c07996e2_Name">
    <vt:lpwstr>unrestricted_parent.2</vt:lpwstr>
  </property>
  <property fmtid="{D5CDD505-2E9C-101B-9397-08002B2CF9AE}" pid="6" name="MSIP_Label_07222825-62ea-40f3-96b5-5375c07996e2_SiteId">
    <vt:lpwstr>90c7a20a-f34b-40bf-bc48-b9253b6f5d20</vt:lpwstr>
  </property>
  <property fmtid="{D5CDD505-2E9C-101B-9397-08002B2CF9AE}" pid="7" name="MSIP_Label_07222825-62ea-40f3-96b5-5375c07996e2_ActionId">
    <vt:lpwstr>f795bdeb-efb0-4450-a09d-cad4ec2484c1</vt:lpwstr>
  </property>
  <property fmtid="{D5CDD505-2E9C-101B-9397-08002B2CF9AE}" pid="8" name="MSIP_Label_07222825-62ea-40f3-96b5-5375c07996e2_ContentBits">
    <vt:lpwstr>0</vt:lpwstr>
  </property>
</Properties>
</file>